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6" r:id="rId1"/>
  </p:sldMasterIdLst>
  <p:notesMasterIdLst>
    <p:notesMasterId r:id="rId26"/>
  </p:notesMasterIdLst>
  <p:sldIdLst>
    <p:sldId id="256" r:id="rId2"/>
    <p:sldId id="268" r:id="rId3"/>
    <p:sldId id="258" r:id="rId4"/>
    <p:sldId id="259" r:id="rId5"/>
    <p:sldId id="270" r:id="rId6"/>
    <p:sldId id="260" r:id="rId7"/>
    <p:sldId id="262" r:id="rId8"/>
    <p:sldId id="273" r:id="rId9"/>
    <p:sldId id="316" r:id="rId10"/>
    <p:sldId id="297" r:id="rId11"/>
    <p:sldId id="300" r:id="rId12"/>
    <p:sldId id="318" r:id="rId13"/>
    <p:sldId id="312" r:id="rId14"/>
    <p:sldId id="314" r:id="rId15"/>
    <p:sldId id="309" r:id="rId16"/>
    <p:sldId id="313" r:id="rId17"/>
    <p:sldId id="310" r:id="rId18"/>
    <p:sldId id="319" r:id="rId19"/>
    <p:sldId id="311" r:id="rId20"/>
    <p:sldId id="320" r:id="rId21"/>
    <p:sldId id="321" r:id="rId22"/>
    <p:sldId id="267" r:id="rId23"/>
    <p:sldId id="303" r:id="rId24"/>
    <p:sldId id="304"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89CA"/>
    <a:srgbClr val="733EC4"/>
    <a:srgbClr val="BF21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95"/>
    <p:restoredTop sz="94595"/>
  </p:normalViewPr>
  <p:slideViewPr>
    <p:cSldViewPr snapToGrid="0" snapToObjects="1">
      <p:cViewPr>
        <p:scale>
          <a:sx n="123" d="100"/>
          <a:sy n="123" d="100"/>
        </p:scale>
        <p:origin x="-240" y="-944"/>
      </p:cViewPr>
      <p:guideLst>
        <p:guide orient="horz" pos="2160"/>
        <p:guide pos="3840"/>
      </p:guideLst>
    </p:cSldViewPr>
  </p:slideViewPr>
  <p:notesTextViewPr>
    <p:cViewPr>
      <p:scale>
        <a:sx n="1" d="1"/>
        <a:sy n="1" d="1"/>
      </p:scale>
      <p:origin x="0" y="0"/>
    </p:cViewPr>
  </p:notesTextViewPr>
  <p:notesViewPr>
    <p:cSldViewPr snapToGrid="0" snapToObjects="1">
      <p:cViewPr>
        <p:scale>
          <a:sx n="200" d="100"/>
          <a:sy n="200" d="100"/>
        </p:scale>
        <p:origin x="-1392" y="136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1F323C-28AC-4784-92B7-2019DD5C6055}" type="datetimeFigureOut">
              <a:rPr lang="en-GB" smtClean="0"/>
              <a:t>04/10/2018</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96CABA-4BA7-4223-A572-31FD4D013366}" type="slidenum">
              <a:rPr lang="en-GB" smtClean="0"/>
              <a:t>‹#›</a:t>
            </a:fld>
            <a:endParaRPr lang="en-GB"/>
          </a:p>
        </p:txBody>
      </p:sp>
    </p:spTree>
    <p:extLst>
      <p:ext uri="{BB962C8B-B14F-4D97-AF65-F5344CB8AC3E}">
        <p14:creationId xmlns:p14="http://schemas.microsoft.com/office/powerpoint/2010/main" val="3457981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Pam </a:t>
            </a:r>
            <a:r>
              <a:rPr lang="en-US" dirty="0" err="1" smtClean="0"/>
              <a:t>Aldred’s</a:t>
            </a:r>
            <a:r>
              <a:rPr lang="en-US" dirty="0" smtClean="0"/>
              <a:t> (1999) exploration of ‘fitness to parent’ </a:t>
            </a:r>
          </a:p>
          <a:p>
            <a:r>
              <a:rPr lang="en-US" dirty="0" smtClean="0"/>
              <a:t>Berry </a:t>
            </a:r>
            <a:r>
              <a:rPr lang="en-US" dirty="0" err="1" smtClean="0"/>
              <a:t>Mayall’s</a:t>
            </a:r>
            <a:r>
              <a:rPr lang="en-US" dirty="0" smtClean="0"/>
              <a:t> (1998, p270) discussion of how children are increasingly viewed as ‘</a:t>
            </a:r>
            <a:r>
              <a:rPr lang="en-US" dirty="0" err="1" smtClean="0"/>
              <a:t>socialisation</a:t>
            </a:r>
            <a:r>
              <a:rPr lang="en-US" dirty="0" smtClean="0"/>
              <a:t> projects’.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alarmist paradigm  - </a:t>
            </a:r>
            <a:r>
              <a:rPr lang="en-US" dirty="0" err="1" smtClean="0"/>
              <a:t>statisitcal</a:t>
            </a:r>
            <a:r>
              <a:rPr lang="en-US" dirty="0" smtClean="0"/>
              <a:t> </a:t>
            </a:r>
            <a:r>
              <a:rPr lang="en-US" dirty="0" err="1" smtClean="0"/>
              <a:t>Guttmacher</a:t>
            </a:r>
            <a:r>
              <a:rPr lang="en-US" dirty="0" smtClean="0"/>
              <a:t> Institute/Teenage Pregnancy Unit (early 1990s); control for other influences TP cofactor not cause (</a:t>
            </a:r>
            <a:r>
              <a:rPr lang="en-US" dirty="0" err="1" smtClean="0"/>
              <a:t>Geronimus</a:t>
            </a:r>
            <a:r>
              <a:rPr lang="en-US" dirty="0" smtClean="0"/>
              <a:t>, Burton, Phoenix 1990s)positive dimensions (</a:t>
            </a:r>
            <a:r>
              <a:rPr lang="en-US" dirty="0" err="1" smtClean="0"/>
              <a:t>SmithBattle</a:t>
            </a:r>
            <a:r>
              <a:rPr lang="en-US" dirty="0" smtClean="0"/>
              <a:t>, </a:t>
            </a:r>
            <a:r>
              <a:rPr lang="en-US" dirty="0" err="1" smtClean="0"/>
              <a:t>Herrman</a:t>
            </a:r>
            <a:r>
              <a:rPr lang="en-US" dirty="0" smtClean="0"/>
              <a:t>, Arai, Ellis-Sloan late 1990s onwards</a:t>
            </a:r>
            <a:r>
              <a:rPr lang="is-IS" dirty="0" smtClean="0"/>
              <a:t>…)</a:t>
            </a:r>
            <a:endParaRPr lang="en-US" dirty="0" smtClean="0"/>
          </a:p>
          <a:p>
            <a:endParaRPr lang="en-US" dirty="0" smtClean="0"/>
          </a:p>
          <a:p>
            <a:endParaRPr lang="en-GB" dirty="0"/>
          </a:p>
        </p:txBody>
      </p:sp>
      <p:sp>
        <p:nvSpPr>
          <p:cNvPr id="4" name="Slide Number Placeholder 3"/>
          <p:cNvSpPr>
            <a:spLocks noGrp="1"/>
          </p:cNvSpPr>
          <p:nvPr>
            <p:ph type="sldNum" sz="quarter" idx="10"/>
          </p:nvPr>
        </p:nvSpPr>
        <p:spPr/>
        <p:txBody>
          <a:bodyPr/>
          <a:lstStyle/>
          <a:p>
            <a:fld id="{0F96CABA-4BA7-4223-A572-31FD4D013366}" type="slidenum">
              <a:rPr lang="en-GB" smtClean="0"/>
              <a:t>5</a:t>
            </a:fld>
            <a:endParaRPr lang="en-GB"/>
          </a:p>
        </p:txBody>
      </p:sp>
    </p:spTree>
    <p:extLst>
      <p:ext uri="{BB962C8B-B14F-4D97-AF65-F5344CB8AC3E}">
        <p14:creationId xmlns:p14="http://schemas.microsoft.com/office/powerpoint/2010/main" val="3376548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such interpersonal, and possibly, regulatory frameworks within which the young women were making and narrating their pregnancy decisions I drew on Foucault’s conceptual work which explored how the ‘state’ exerts its power on its ‘citizens’, and which located the citizen in opposition to the state (1976, p85). </a:t>
            </a:r>
          </a:p>
          <a:p>
            <a:r>
              <a:rPr lang="en-US" dirty="0" smtClean="0"/>
              <a:t>polymorphous techniques of power’ that have ‘exploded’ in the attempt to control sexuality across the centuries (Foucault 1976, p11).  Foucault’s concept of resistance (Foucault 1976) was also important in considering whether, and how, the young women ‘resisted’ the dominant discourse of ‘non-reproduction’ (Smith 2014) in the teenage years </a:t>
            </a:r>
          </a:p>
          <a:p>
            <a:r>
              <a:rPr lang="en-US" dirty="0" smtClean="0"/>
              <a:t>technologies of self (Foucault 1976, p90).  For example, the above regulatory activity leads to the expectation that teenagers maintain a non-reproductive body (Smith 2014). </a:t>
            </a:r>
          </a:p>
          <a:p>
            <a:r>
              <a:rPr lang="en-US" dirty="0" smtClean="0"/>
              <a:t>Rose explored how citizens of a liberal democracy are expected to regulate themselves; and government mechanisms construe them as active participants in their lives.  Citizens are no longer dominated, but educated into </a:t>
            </a:r>
            <a:r>
              <a:rPr lang="en-US" i="1" dirty="0" smtClean="0"/>
              <a:t>‘an alliance between personal objectives and ambitions and institutionally or socially prized goals’</a:t>
            </a:r>
            <a:r>
              <a:rPr lang="en-US" dirty="0" smtClean="0"/>
              <a:t> (Rose 1990, p10). </a:t>
            </a:r>
          </a:p>
          <a:p>
            <a:r>
              <a:rPr lang="en-US" dirty="0" smtClean="0"/>
              <a:t>Phoenix noted that the important element to draw out in relation to the co-constructed interview is how local contexts, the immediate context in which the interview takes place or in other words the participant-researcher relationship, and wider social contexts are inextricably linked (Phoenix 2008, p66).</a:t>
            </a:r>
          </a:p>
          <a:p>
            <a:endParaRPr lang="en-GB" dirty="0"/>
          </a:p>
        </p:txBody>
      </p:sp>
      <p:sp>
        <p:nvSpPr>
          <p:cNvPr id="4" name="Slide Number Placeholder 3"/>
          <p:cNvSpPr>
            <a:spLocks noGrp="1"/>
          </p:cNvSpPr>
          <p:nvPr>
            <p:ph type="sldNum" sz="quarter" idx="10"/>
          </p:nvPr>
        </p:nvSpPr>
        <p:spPr/>
        <p:txBody>
          <a:bodyPr/>
          <a:lstStyle/>
          <a:p>
            <a:fld id="{0F96CABA-4BA7-4223-A572-31FD4D013366}" type="slidenum">
              <a:rPr lang="en-GB" smtClean="0"/>
              <a:t>6</a:t>
            </a:fld>
            <a:endParaRPr lang="en-GB"/>
          </a:p>
        </p:txBody>
      </p:sp>
    </p:spTree>
    <p:extLst>
      <p:ext uri="{BB962C8B-B14F-4D97-AF65-F5344CB8AC3E}">
        <p14:creationId xmlns:p14="http://schemas.microsoft.com/office/powerpoint/2010/main" val="3789764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10/4/18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10/4/18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10/4/18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10/4/18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10/4/18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10/4/18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10/4/18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10/4/18</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10/4/18</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10/4/18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10/4/18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10/4/18</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gov.uk/government/uploads/system/uploads/attachment_data/file/524506/PHE_LGA_Framework_for_supporting_teenage_mothers_and_young_fathers.pdf"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382357"/>
            <a:ext cx="8991600" cy="3181622"/>
          </a:xfrm>
        </p:spPr>
        <p:txBody>
          <a:bodyPr>
            <a:normAutofit fontScale="90000"/>
          </a:bodyPr>
          <a:lstStyle/>
          <a:p>
            <a:r>
              <a:rPr lang="en-GB" dirty="0" smtClean="0"/>
              <a:t>‘Teen pregnancy’ </a:t>
            </a:r>
            <a:br>
              <a:rPr lang="en-GB" dirty="0" smtClean="0"/>
            </a:br>
            <a:r>
              <a:rPr lang="en-GB" dirty="0" smtClean="0"/>
              <a:t>to </a:t>
            </a:r>
            <a:br>
              <a:rPr lang="en-GB" dirty="0" smtClean="0"/>
            </a:br>
            <a:r>
              <a:rPr lang="en-GB" dirty="0" smtClean="0"/>
              <a:t>‘young motherhood’:</a:t>
            </a:r>
            <a:br>
              <a:rPr lang="en-GB" dirty="0" smtClean="0"/>
            </a:br>
            <a:r>
              <a:rPr lang="en-GB" dirty="0" smtClean="0"/>
              <a:t/>
            </a:r>
            <a:br>
              <a:rPr lang="en-GB" dirty="0" smtClean="0"/>
            </a:br>
            <a:r>
              <a:rPr lang="en-GB" dirty="0" smtClean="0"/>
              <a:t> considering the </a:t>
            </a:r>
            <a:r>
              <a:rPr lang="en-GB" dirty="0"/>
              <a:t>impact on </a:t>
            </a:r>
            <a:r>
              <a:rPr lang="en-GB" dirty="0" smtClean="0"/>
              <a:t>women’s pregnancy decisions.</a:t>
            </a:r>
            <a:r>
              <a:rPr lang="en-GB" dirty="0"/>
              <a:t>  </a:t>
            </a:r>
            <a:r>
              <a:rPr lang="en-GB" b="1" dirty="0"/>
              <a:t> </a:t>
            </a:r>
            <a:endParaRPr lang="en-GB" dirty="0"/>
          </a:p>
        </p:txBody>
      </p:sp>
      <p:sp>
        <p:nvSpPr>
          <p:cNvPr id="3" name="Subtitle 2"/>
          <p:cNvSpPr>
            <a:spLocks noGrp="1"/>
          </p:cNvSpPr>
          <p:nvPr>
            <p:ph type="subTitle" idx="1"/>
          </p:nvPr>
        </p:nvSpPr>
        <p:spPr>
          <a:xfrm>
            <a:off x="2695194" y="5040939"/>
            <a:ext cx="6801612" cy="1239894"/>
          </a:xfrm>
        </p:spPr>
        <p:txBody>
          <a:bodyPr>
            <a:normAutofit lnSpcReduction="10000"/>
          </a:bodyPr>
          <a:lstStyle/>
          <a:p>
            <a:r>
              <a:rPr lang="en-US" dirty="0" err="1" smtClean="0"/>
              <a:t>Dr</a:t>
            </a:r>
            <a:r>
              <a:rPr lang="en-US" dirty="0" smtClean="0"/>
              <a:t> Sarah </a:t>
            </a:r>
            <a:r>
              <a:rPr lang="en-US" dirty="0" err="1" smtClean="0"/>
              <a:t>Bekaert</a:t>
            </a:r>
            <a:r>
              <a:rPr lang="en-US" dirty="0" smtClean="0"/>
              <a:t>, Oxford Brookes University</a:t>
            </a:r>
          </a:p>
          <a:p>
            <a:r>
              <a:rPr lang="en-US" dirty="0" smtClean="0"/>
              <a:t>Generations, </a:t>
            </a:r>
            <a:r>
              <a:rPr lang="en-US" dirty="0" err="1"/>
              <a:t>S</a:t>
            </a:r>
            <a:r>
              <a:rPr lang="en-US" dirty="0" err="1" smtClean="0"/>
              <a:t>ocialisation</a:t>
            </a:r>
            <a:r>
              <a:rPr lang="en-US" dirty="0" smtClean="0"/>
              <a:t> and Adult </a:t>
            </a:r>
            <a:r>
              <a:rPr lang="en-US" dirty="0"/>
              <a:t>I</a:t>
            </a:r>
            <a:r>
              <a:rPr lang="en-US" dirty="0" smtClean="0"/>
              <a:t>dentity</a:t>
            </a:r>
          </a:p>
          <a:p>
            <a:r>
              <a:rPr lang="en-US" dirty="0" smtClean="0"/>
              <a:t>Canterbury Christ Church University, 13</a:t>
            </a:r>
            <a:r>
              <a:rPr lang="en-US" baseline="30000" dirty="0" smtClean="0"/>
              <a:t>th</a:t>
            </a:r>
            <a:r>
              <a:rPr lang="en-US" dirty="0" smtClean="0"/>
              <a:t> September 2018</a:t>
            </a:r>
            <a:endParaRPr lang="en-US" dirty="0"/>
          </a:p>
        </p:txBody>
      </p:sp>
    </p:spTree>
    <p:extLst>
      <p:ext uri="{BB962C8B-B14F-4D97-AF65-F5344CB8AC3E}">
        <p14:creationId xmlns:p14="http://schemas.microsoft.com/office/powerpoint/2010/main" val="1870939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231136" y="2319992"/>
            <a:ext cx="7729728" cy="3101983"/>
          </a:xfrm>
        </p:spPr>
        <p:txBody>
          <a:bodyPr>
            <a:normAutofit/>
          </a:bodyPr>
          <a:lstStyle/>
          <a:p>
            <a:endParaRPr lang="en-US" dirty="0"/>
          </a:p>
          <a:p>
            <a:r>
              <a:rPr lang="en-US" dirty="0" smtClean="0">
                <a:solidFill>
                  <a:schemeClr val="tx2"/>
                </a:solidFill>
              </a:rPr>
              <a:t>Background to question; brief overview of the research study</a:t>
            </a:r>
          </a:p>
          <a:p>
            <a:r>
              <a:rPr lang="en-US" dirty="0" smtClean="0">
                <a:solidFill>
                  <a:schemeClr val="tx2"/>
                </a:solidFill>
              </a:rPr>
              <a:t>Movement from teen to ’elastic’ term young mother</a:t>
            </a:r>
          </a:p>
          <a:p>
            <a:r>
              <a:rPr lang="en-US" dirty="0" smtClean="0">
                <a:solidFill>
                  <a:schemeClr val="tx2"/>
                </a:solidFill>
              </a:rPr>
              <a:t>The view from ‘young motherhood’</a:t>
            </a:r>
          </a:p>
          <a:p>
            <a:r>
              <a:rPr lang="en-US" dirty="0">
                <a:solidFill>
                  <a:schemeClr val="tx2"/>
                </a:solidFill>
              </a:rPr>
              <a:t>I</a:t>
            </a:r>
            <a:r>
              <a:rPr lang="en-US" dirty="0" smtClean="0">
                <a:solidFill>
                  <a:schemeClr val="tx2"/>
                </a:solidFill>
              </a:rPr>
              <a:t>mplications for women’s family planning</a:t>
            </a:r>
            <a:endParaRPr lang="en-US" dirty="0">
              <a:solidFill>
                <a:schemeClr val="tx2"/>
              </a:solidFill>
            </a:endParaRPr>
          </a:p>
        </p:txBody>
      </p:sp>
    </p:spTree>
    <p:extLst>
      <p:ext uri="{BB962C8B-B14F-4D97-AF65-F5344CB8AC3E}">
        <p14:creationId xmlns:p14="http://schemas.microsoft.com/office/powerpoint/2010/main" val="78330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this all started</a:t>
            </a:r>
            <a:r>
              <a:rPr lang="is-IS" dirty="0" smtClean="0"/>
              <a:t>…</a:t>
            </a:r>
            <a:endParaRPr lang="en-US" dirty="0"/>
          </a:p>
        </p:txBody>
      </p:sp>
      <p:sp>
        <p:nvSpPr>
          <p:cNvPr id="3" name="Content Placeholder 2"/>
          <p:cNvSpPr>
            <a:spLocks noGrp="1"/>
          </p:cNvSpPr>
          <p:nvPr>
            <p:ph idx="1"/>
          </p:nvPr>
        </p:nvSpPr>
        <p:spPr/>
        <p:txBody>
          <a:bodyPr>
            <a:normAutofit/>
          </a:bodyPr>
          <a:lstStyle/>
          <a:p>
            <a:pPr lvl="0"/>
            <a:r>
              <a:rPr lang="en-US" dirty="0" smtClean="0">
                <a:solidFill>
                  <a:schemeClr val="tx2"/>
                </a:solidFill>
              </a:rPr>
              <a:t>Teen health service,  Teenage Pregnancy Strategy,  Assertive Outreach</a:t>
            </a:r>
          </a:p>
          <a:p>
            <a:pPr lvl="0"/>
            <a:r>
              <a:rPr lang="en-US" dirty="0">
                <a:solidFill>
                  <a:schemeClr val="tx2"/>
                </a:solidFill>
              </a:rPr>
              <a:t>A</a:t>
            </a:r>
            <a:r>
              <a:rPr lang="en-US" dirty="0" smtClean="0">
                <a:solidFill>
                  <a:schemeClr val="tx2"/>
                </a:solidFill>
              </a:rPr>
              <a:t>bortion then motherhood - failure?</a:t>
            </a:r>
          </a:p>
          <a:p>
            <a:pPr lvl="0"/>
            <a:r>
              <a:rPr lang="en-US" dirty="0">
                <a:solidFill>
                  <a:schemeClr val="tx2"/>
                </a:solidFill>
              </a:rPr>
              <a:t>E</a:t>
            </a:r>
            <a:r>
              <a:rPr lang="en-US" dirty="0" smtClean="0">
                <a:solidFill>
                  <a:schemeClr val="tx2"/>
                </a:solidFill>
              </a:rPr>
              <a:t>xplore </a:t>
            </a:r>
            <a:r>
              <a:rPr lang="en-US" dirty="0">
                <a:solidFill>
                  <a:schemeClr val="tx2"/>
                </a:solidFill>
              </a:rPr>
              <a:t>the relational and socio-political context of the </a:t>
            </a:r>
            <a:r>
              <a:rPr lang="en-US" dirty="0" smtClean="0">
                <a:solidFill>
                  <a:schemeClr val="tx2"/>
                </a:solidFill>
              </a:rPr>
              <a:t>teenage </a:t>
            </a:r>
            <a:r>
              <a:rPr lang="en-US" dirty="0">
                <a:solidFill>
                  <a:schemeClr val="tx2"/>
                </a:solidFill>
              </a:rPr>
              <a:t>women’s pregnancy decisions evident in their </a:t>
            </a:r>
            <a:r>
              <a:rPr lang="en-US" dirty="0" smtClean="0">
                <a:solidFill>
                  <a:schemeClr val="tx2"/>
                </a:solidFill>
              </a:rPr>
              <a:t>narratives</a:t>
            </a:r>
            <a:endParaRPr lang="en-US" dirty="0">
              <a:solidFill>
                <a:schemeClr val="tx2"/>
              </a:solidFill>
            </a:endParaRPr>
          </a:p>
          <a:p>
            <a:pPr lvl="0"/>
            <a:r>
              <a:rPr lang="en-US" dirty="0" err="1">
                <a:solidFill>
                  <a:schemeClr val="tx2"/>
                </a:solidFill>
              </a:rPr>
              <a:t>T</a:t>
            </a:r>
            <a:r>
              <a:rPr lang="en-US" dirty="0" err="1" smtClean="0">
                <a:solidFill>
                  <a:schemeClr val="tx2"/>
                </a:solidFill>
              </a:rPr>
              <a:t>heorise</a:t>
            </a:r>
            <a:r>
              <a:rPr lang="en-US" dirty="0" smtClean="0">
                <a:solidFill>
                  <a:schemeClr val="tx2"/>
                </a:solidFill>
              </a:rPr>
              <a:t> </a:t>
            </a:r>
            <a:r>
              <a:rPr lang="en-US" dirty="0">
                <a:solidFill>
                  <a:schemeClr val="tx2"/>
                </a:solidFill>
              </a:rPr>
              <a:t>and contribute to an apparent gap in </a:t>
            </a:r>
            <a:r>
              <a:rPr lang="en-US" dirty="0" smtClean="0">
                <a:solidFill>
                  <a:schemeClr val="tx2"/>
                </a:solidFill>
              </a:rPr>
              <a:t>professional’s knowledge </a:t>
            </a:r>
            <a:r>
              <a:rPr lang="en-US" dirty="0">
                <a:solidFill>
                  <a:schemeClr val="tx2"/>
                </a:solidFill>
              </a:rPr>
              <a:t>regarding reproductive decisions in some teenaged women’s </a:t>
            </a:r>
            <a:r>
              <a:rPr lang="en-US" dirty="0" smtClean="0">
                <a:solidFill>
                  <a:schemeClr val="tx2"/>
                </a:solidFill>
              </a:rPr>
              <a:t>lives </a:t>
            </a:r>
            <a:endParaRPr lang="en-US" dirty="0">
              <a:solidFill>
                <a:schemeClr val="tx2"/>
              </a:solidFill>
            </a:endParaRPr>
          </a:p>
          <a:p>
            <a:pPr lvl="0"/>
            <a:r>
              <a:rPr lang="en-US" dirty="0" smtClean="0">
                <a:solidFill>
                  <a:schemeClr val="tx2"/>
                </a:solidFill>
              </a:rPr>
              <a:t>inform </a:t>
            </a:r>
            <a:r>
              <a:rPr lang="en-US" dirty="0">
                <a:solidFill>
                  <a:schemeClr val="tx2"/>
                </a:solidFill>
              </a:rPr>
              <a:t>practice, and specifically the Assertive Outreach approach in the host </a:t>
            </a:r>
            <a:r>
              <a:rPr lang="en-US" dirty="0" smtClean="0">
                <a:solidFill>
                  <a:schemeClr val="tx2"/>
                </a:solidFill>
              </a:rPr>
              <a:t>service</a:t>
            </a:r>
            <a:endParaRPr lang="en-US" dirty="0">
              <a:solidFill>
                <a:schemeClr val="tx2"/>
              </a:solidFill>
            </a:endParaRPr>
          </a:p>
        </p:txBody>
      </p:sp>
    </p:spTree>
    <p:extLst>
      <p:ext uri="{BB962C8B-B14F-4D97-AF65-F5344CB8AC3E}">
        <p14:creationId xmlns:p14="http://schemas.microsoft.com/office/powerpoint/2010/main" val="15051626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91322"/>
            <a:ext cx="7729728" cy="1188720"/>
          </a:xfrm>
        </p:spPr>
        <p:txBody>
          <a:bodyPr/>
          <a:lstStyle/>
          <a:p>
            <a:r>
              <a:rPr lang="en-US" dirty="0" smtClean="0"/>
              <a:t>Socio-political Background</a:t>
            </a:r>
            <a:endParaRPr lang="en-US" dirty="0"/>
          </a:p>
        </p:txBody>
      </p:sp>
      <p:sp>
        <p:nvSpPr>
          <p:cNvPr id="3" name="Content Placeholder 2"/>
          <p:cNvSpPr>
            <a:spLocks noGrp="1"/>
          </p:cNvSpPr>
          <p:nvPr>
            <p:ph idx="1"/>
          </p:nvPr>
        </p:nvSpPr>
        <p:spPr>
          <a:xfrm>
            <a:off x="2231136" y="1903873"/>
            <a:ext cx="7729728" cy="3650461"/>
          </a:xfrm>
        </p:spPr>
        <p:txBody>
          <a:bodyPr>
            <a:normAutofit/>
          </a:bodyPr>
          <a:lstStyle/>
          <a:p>
            <a:r>
              <a:rPr lang="en-US" dirty="0">
                <a:solidFill>
                  <a:schemeClr val="tx2"/>
                </a:solidFill>
              </a:rPr>
              <a:t>P</a:t>
            </a:r>
            <a:r>
              <a:rPr lang="en-US" dirty="0" smtClean="0">
                <a:solidFill>
                  <a:schemeClr val="tx2"/>
                </a:solidFill>
              </a:rPr>
              <a:t>ublic scrutiny/critical </a:t>
            </a:r>
            <a:r>
              <a:rPr lang="en-US" dirty="0">
                <a:solidFill>
                  <a:schemeClr val="tx2"/>
                </a:solidFill>
              </a:rPr>
              <a:t>point </a:t>
            </a:r>
            <a:r>
              <a:rPr lang="en-US" dirty="0" smtClean="0">
                <a:solidFill>
                  <a:schemeClr val="tx2"/>
                </a:solidFill>
              </a:rPr>
              <a:t>-Teenage </a:t>
            </a:r>
            <a:r>
              <a:rPr lang="en-US" dirty="0">
                <a:solidFill>
                  <a:schemeClr val="tx2"/>
                </a:solidFill>
              </a:rPr>
              <a:t>Pregnancy Strategy (SEU 1999</a:t>
            </a:r>
            <a:r>
              <a:rPr lang="en-US" dirty="0" smtClean="0">
                <a:solidFill>
                  <a:schemeClr val="tx2"/>
                </a:solidFill>
              </a:rPr>
              <a:t>)</a:t>
            </a:r>
          </a:p>
          <a:p>
            <a:r>
              <a:rPr lang="en-US" dirty="0" smtClean="0">
                <a:solidFill>
                  <a:schemeClr val="tx2"/>
                </a:solidFill>
              </a:rPr>
              <a:t>‘</a:t>
            </a:r>
            <a:r>
              <a:rPr lang="en-US" dirty="0">
                <a:solidFill>
                  <a:schemeClr val="tx2"/>
                </a:solidFill>
              </a:rPr>
              <a:t>S</a:t>
            </a:r>
            <a:r>
              <a:rPr lang="en-US" dirty="0" smtClean="0">
                <a:solidFill>
                  <a:schemeClr val="tx2"/>
                </a:solidFill>
              </a:rPr>
              <a:t>uccess’ yet increased stigma (</a:t>
            </a:r>
            <a:r>
              <a:rPr lang="en-US" dirty="0" err="1" smtClean="0">
                <a:solidFill>
                  <a:schemeClr val="tx2"/>
                </a:solidFill>
              </a:rPr>
              <a:t>Fearley</a:t>
            </a:r>
            <a:r>
              <a:rPr lang="en-US" dirty="0" smtClean="0">
                <a:solidFill>
                  <a:schemeClr val="tx2"/>
                </a:solidFill>
              </a:rPr>
              <a:t> 2018)</a:t>
            </a:r>
          </a:p>
          <a:p>
            <a:r>
              <a:rPr lang="en-US" dirty="0">
                <a:solidFill>
                  <a:schemeClr val="tx2"/>
                </a:solidFill>
              </a:rPr>
              <a:t>Current socio-political expectations in the UK for the teenage </a:t>
            </a:r>
            <a:r>
              <a:rPr lang="en-US" dirty="0" smtClean="0">
                <a:solidFill>
                  <a:schemeClr val="tx2"/>
                </a:solidFill>
              </a:rPr>
              <a:t>years: commitment </a:t>
            </a:r>
            <a:r>
              <a:rPr lang="en-US" dirty="0">
                <a:solidFill>
                  <a:schemeClr val="tx2"/>
                </a:solidFill>
              </a:rPr>
              <a:t>to education as a route to social mobility, </a:t>
            </a:r>
            <a:r>
              <a:rPr lang="en-US" dirty="0" smtClean="0">
                <a:solidFill>
                  <a:schemeClr val="tx2"/>
                </a:solidFill>
              </a:rPr>
              <a:t> avoidance </a:t>
            </a:r>
            <a:r>
              <a:rPr lang="en-US" dirty="0">
                <a:solidFill>
                  <a:schemeClr val="tx2"/>
                </a:solidFill>
              </a:rPr>
              <a:t>of pregnancy and parenthood </a:t>
            </a:r>
            <a:r>
              <a:rPr lang="en-US" dirty="0" smtClean="0">
                <a:solidFill>
                  <a:schemeClr val="tx2"/>
                </a:solidFill>
              </a:rPr>
              <a:t>– or face ‘social exclusion’</a:t>
            </a:r>
            <a:endParaRPr lang="en-US" dirty="0">
              <a:solidFill>
                <a:schemeClr val="tx2"/>
              </a:solidFill>
            </a:endParaRPr>
          </a:p>
          <a:p>
            <a:r>
              <a:rPr lang="en-US" dirty="0" smtClean="0">
                <a:solidFill>
                  <a:schemeClr val="tx2"/>
                </a:solidFill>
              </a:rPr>
              <a:t>Teenaged </a:t>
            </a:r>
            <a:r>
              <a:rPr lang="en-US" dirty="0">
                <a:solidFill>
                  <a:schemeClr val="tx2"/>
                </a:solidFill>
              </a:rPr>
              <a:t>women who become </a:t>
            </a:r>
            <a:r>
              <a:rPr lang="en-US" dirty="0" smtClean="0">
                <a:solidFill>
                  <a:schemeClr val="tx2"/>
                </a:solidFill>
              </a:rPr>
              <a:t>pregnant, regardless of outcome,  </a:t>
            </a:r>
            <a:r>
              <a:rPr lang="en-US" dirty="0">
                <a:solidFill>
                  <a:schemeClr val="tx2"/>
                </a:solidFill>
              </a:rPr>
              <a:t>are expected to return to education and are subject to targeted intervention to avoid repeat pregnancy </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9934" y="4618123"/>
            <a:ext cx="3988246" cy="167297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2301" y="4978359"/>
            <a:ext cx="2476500" cy="952500"/>
          </a:xfrm>
          <a:prstGeom prst="rect">
            <a:avLst/>
          </a:prstGeom>
        </p:spPr>
      </p:pic>
    </p:spTree>
    <p:extLst>
      <p:ext uri="{BB962C8B-B14F-4D97-AF65-F5344CB8AC3E}">
        <p14:creationId xmlns:p14="http://schemas.microsoft.com/office/powerpoint/2010/main" val="20580074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overview</a:t>
            </a:r>
            <a:endParaRPr lang="en-US" dirty="0"/>
          </a:p>
        </p:txBody>
      </p:sp>
      <p:sp>
        <p:nvSpPr>
          <p:cNvPr id="3" name="Content Placeholder 2"/>
          <p:cNvSpPr>
            <a:spLocks noGrp="1"/>
          </p:cNvSpPr>
          <p:nvPr>
            <p:ph idx="1"/>
          </p:nvPr>
        </p:nvSpPr>
        <p:spPr/>
        <p:txBody>
          <a:bodyPr>
            <a:normAutofit/>
          </a:bodyPr>
          <a:lstStyle/>
          <a:p>
            <a:r>
              <a:rPr lang="en-US" dirty="0" smtClean="0">
                <a:solidFill>
                  <a:schemeClr val="tx2"/>
                </a:solidFill>
              </a:rPr>
              <a:t>Repeat pregnancy, company for siblings, finish family (</a:t>
            </a:r>
            <a:r>
              <a:rPr lang="en-US" dirty="0" err="1" smtClean="0">
                <a:solidFill>
                  <a:schemeClr val="tx2"/>
                </a:solidFill>
              </a:rPr>
              <a:t>Herrman</a:t>
            </a:r>
            <a:r>
              <a:rPr lang="en-US" dirty="0" smtClean="0">
                <a:solidFill>
                  <a:schemeClr val="tx2"/>
                </a:solidFill>
              </a:rPr>
              <a:t> 2006, 2007)</a:t>
            </a:r>
          </a:p>
          <a:p>
            <a:r>
              <a:rPr lang="en-US" dirty="0" err="1" smtClean="0">
                <a:solidFill>
                  <a:schemeClr val="tx2"/>
                </a:solidFill>
              </a:rPr>
              <a:t>Metasynthesis</a:t>
            </a:r>
            <a:r>
              <a:rPr lang="en-US" dirty="0" smtClean="0">
                <a:solidFill>
                  <a:schemeClr val="tx2"/>
                </a:solidFill>
              </a:rPr>
              <a:t>/historical: </a:t>
            </a:r>
            <a:r>
              <a:rPr lang="en-US" dirty="0">
                <a:solidFill>
                  <a:schemeClr val="tx2"/>
                </a:solidFill>
              </a:rPr>
              <a:t>‘waves’ of evidence: alarmist paradigm, control for other influences TP cofactor not cause, positive aspects (</a:t>
            </a:r>
            <a:r>
              <a:rPr lang="en-US" dirty="0" err="1">
                <a:solidFill>
                  <a:schemeClr val="tx2"/>
                </a:solidFill>
              </a:rPr>
              <a:t>SmithBattle</a:t>
            </a:r>
            <a:r>
              <a:rPr lang="en-US" dirty="0">
                <a:solidFill>
                  <a:schemeClr val="tx2"/>
                </a:solidFill>
              </a:rPr>
              <a:t> 2018</a:t>
            </a:r>
            <a:r>
              <a:rPr lang="en-US" dirty="0" smtClean="0">
                <a:solidFill>
                  <a:schemeClr val="tx2"/>
                </a:solidFill>
              </a:rPr>
              <a:t>)</a:t>
            </a:r>
          </a:p>
          <a:p>
            <a:r>
              <a:rPr lang="en-US" dirty="0" smtClean="0">
                <a:solidFill>
                  <a:schemeClr val="tx2"/>
                </a:solidFill>
              </a:rPr>
              <a:t>Historical: moral/developmental/‘</a:t>
            </a:r>
            <a:r>
              <a:rPr lang="en-US" b="1" dirty="0" smtClean="0">
                <a:solidFill>
                  <a:schemeClr val="tx2"/>
                </a:solidFill>
              </a:rPr>
              <a:t>economic</a:t>
            </a:r>
            <a:r>
              <a:rPr lang="en-US" dirty="0" smtClean="0">
                <a:solidFill>
                  <a:schemeClr val="tx2"/>
                </a:solidFill>
              </a:rPr>
              <a:t> science’ teenage parenthood (</a:t>
            </a:r>
            <a:r>
              <a:rPr lang="en-US" dirty="0" err="1" smtClean="0">
                <a:solidFill>
                  <a:schemeClr val="tx2"/>
                </a:solidFill>
              </a:rPr>
              <a:t>Goncalves</a:t>
            </a:r>
            <a:r>
              <a:rPr lang="en-US" dirty="0" smtClean="0">
                <a:solidFill>
                  <a:schemeClr val="tx2"/>
                </a:solidFill>
              </a:rPr>
              <a:t> et al 2011)/‘deviant to </a:t>
            </a:r>
            <a:r>
              <a:rPr lang="en-US" b="1" dirty="0" err="1" smtClean="0">
                <a:solidFill>
                  <a:schemeClr val="tx2"/>
                </a:solidFill>
              </a:rPr>
              <a:t>dependant</a:t>
            </a:r>
            <a:r>
              <a:rPr lang="en-US" dirty="0" smtClean="0">
                <a:solidFill>
                  <a:schemeClr val="tx2"/>
                </a:solidFill>
              </a:rPr>
              <a:t>’ (Arai 2009)</a:t>
            </a:r>
          </a:p>
        </p:txBody>
      </p:sp>
    </p:spTree>
    <p:extLst>
      <p:ext uri="{BB962C8B-B14F-4D97-AF65-F5344CB8AC3E}">
        <p14:creationId xmlns:p14="http://schemas.microsoft.com/office/powerpoint/2010/main" val="219199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Methodological considerations</a:t>
            </a:r>
            <a:endParaRPr lang="en-US" dirty="0"/>
          </a:p>
        </p:txBody>
      </p:sp>
      <p:sp>
        <p:nvSpPr>
          <p:cNvPr id="3" name="Content Placeholder 2"/>
          <p:cNvSpPr>
            <a:spLocks noGrp="1"/>
          </p:cNvSpPr>
          <p:nvPr>
            <p:ph idx="1"/>
          </p:nvPr>
        </p:nvSpPr>
        <p:spPr>
          <a:xfrm>
            <a:off x="2231136" y="2638044"/>
            <a:ext cx="7729728" cy="3650461"/>
          </a:xfrm>
        </p:spPr>
        <p:txBody>
          <a:bodyPr>
            <a:normAutofit fontScale="92500" lnSpcReduction="10000"/>
          </a:bodyPr>
          <a:lstStyle/>
          <a:p>
            <a:r>
              <a:rPr lang="en-US" dirty="0">
                <a:solidFill>
                  <a:schemeClr val="tx2"/>
                </a:solidFill>
              </a:rPr>
              <a:t>F</a:t>
            </a:r>
            <a:r>
              <a:rPr lang="en-US" dirty="0" smtClean="0">
                <a:solidFill>
                  <a:schemeClr val="tx2"/>
                </a:solidFill>
              </a:rPr>
              <a:t>eminist </a:t>
            </a:r>
            <a:r>
              <a:rPr lang="en-US" dirty="0">
                <a:solidFill>
                  <a:schemeClr val="tx2"/>
                </a:solidFill>
              </a:rPr>
              <a:t>reflexive </a:t>
            </a:r>
            <a:r>
              <a:rPr lang="en-US" dirty="0" smtClean="0">
                <a:solidFill>
                  <a:schemeClr val="tx2"/>
                </a:solidFill>
              </a:rPr>
              <a:t>approach</a:t>
            </a:r>
          </a:p>
          <a:p>
            <a:pPr lvl="2"/>
            <a:r>
              <a:rPr lang="en-US" dirty="0" smtClean="0">
                <a:solidFill>
                  <a:schemeClr val="tx2"/>
                </a:solidFill>
              </a:rPr>
              <a:t>to </a:t>
            </a:r>
            <a:r>
              <a:rPr lang="en-US" dirty="0">
                <a:solidFill>
                  <a:schemeClr val="tx2"/>
                </a:solidFill>
              </a:rPr>
              <a:t>carry out research for, and not on, </a:t>
            </a:r>
            <a:r>
              <a:rPr lang="en-US" dirty="0" smtClean="0">
                <a:solidFill>
                  <a:schemeClr val="tx2"/>
                </a:solidFill>
              </a:rPr>
              <a:t>women</a:t>
            </a:r>
          </a:p>
          <a:p>
            <a:pPr lvl="2"/>
            <a:r>
              <a:rPr lang="en-US" dirty="0" smtClean="0">
                <a:solidFill>
                  <a:srgbClr val="2789CA"/>
                </a:solidFill>
              </a:rPr>
              <a:t>illuminating </a:t>
            </a:r>
            <a:r>
              <a:rPr lang="en-US" dirty="0">
                <a:solidFill>
                  <a:srgbClr val="2789CA"/>
                </a:solidFill>
              </a:rPr>
              <a:t>women’s social conditions and experience </a:t>
            </a:r>
            <a:endParaRPr lang="en-US" dirty="0" smtClean="0">
              <a:solidFill>
                <a:srgbClr val="2789CA"/>
              </a:solidFill>
            </a:endParaRPr>
          </a:p>
          <a:p>
            <a:pPr lvl="2"/>
            <a:r>
              <a:rPr lang="en-US" dirty="0" smtClean="0">
                <a:solidFill>
                  <a:schemeClr val="tx2"/>
                </a:solidFill>
              </a:rPr>
              <a:t>to </a:t>
            </a:r>
            <a:r>
              <a:rPr lang="en-US" dirty="0">
                <a:solidFill>
                  <a:schemeClr val="tx2"/>
                </a:solidFill>
              </a:rPr>
              <a:t>advocate for social change on behalf of </a:t>
            </a:r>
            <a:r>
              <a:rPr lang="en-US" dirty="0" smtClean="0">
                <a:solidFill>
                  <a:schemeClr val="tx2"/>
                </a:solidFill>
              </a:rPr>
              <a:t>women</a:t>
            </a:r>
          </a:p>
          <a:p>
            <a:pPr lvl="2"/>
            <a:r>
              <a:rPr lang="en-US" dirty="0" smtClean="0">
                <a:solidFill>
                  <a:schemeClr val="tx2"/>
                </a:solidFill>
              </a:rPr>
              <a:t>exposing </a:t>
            </a:r>
            <a:r>
              <a:rPr lang="en-US" dirty="0">
                <a:solidFill>
                  <a:schemeClr val="tx2"/>
                </a:solidFill>
              </a:rPr>
              <a:t>and challenging the operation of male </a:t>
            </a:r>
            <a:r>
              <a:rPr lang="en-US" dirty="0" smtClean="0">
                <a:solidFill>
                  <a:schemeClr val="tx2"/>
                </a:solidFill>
              </a:rPr>
              <a:t>power</a:t>
            </a:r>
          </a:p>
          <a:p>
            <a:pPr lvl="2"/>
            <a:r>
              <a:rPr lang="en-US" dirty="0" smtClean="0">
                <a:solidFill>
                  <a:schemeClr val="tx2"/>
                </a:solidFill>
              </a:rPr>
              <a:t>mindful </a:t>
            </a:r>
            <a:r>
              <a:rPr lang="en-US" dirty="0">
                <a:solidFill>
                  <a:schemeClr val="tx2"/>
                </a:solidFill>
              </a:rPr>
              <a:t>of the power inherent in the researcher’s role within the research relationship (Wilkinson, 1988, 1996</a:t>
            </a:r>
            <a:r>
              <a:rPr lang="en-US" dirty="0" smtClean="0">
                <a:solidFill>
                  <a:schemeClr val="tx2"/>
                </a:solidFill>
              </a:rPr>
              <a:t>)</a:t>
            </a:r>
          </a:p>
          <a:p>
            <a:r>
              <a:rPr lang="en-US" dirty="0">
                <a:solidFill>
                  <a:srgbClr val="0070C0"/>
                </a:solidFill>
              </a:rPr>
              <a:t>C</a:t>
            </a:r>
            <a:r>
              <a:rPr lang="en-US" dirty="0" smtClean="0">
                <a:solidFill>
                  <a:srgbClr val="0070C0"/>
                </a:solidFill>
              </a:rPr>
              <a:t>oncepts </a:t>
            </a:r>
            <a:r>
              <a:rPr lang="en-US" dirty="0">
                <a:solidFill>
                  <a:srgbClr val="0070C0"/>
                </a:solidFill>
              </a:rPr>
              <a:t>of governmentality </a:t>
            </a:r>
            <a:r>
              <a:rPr lang="en-US" dirty="0" smtClean="0">
                <a:solidFill>
                  <a:srgbClr val="0070C0"/>
                </a:solidFill>
              </a:rPr>
              <a:t>to attend </a:t>
            </a:r>
            <a:r>
              <a:rPr lang="en-US" dirty="0">
                <a:solidFill>
                  <a:srgbClr val="0070C0"/>
                </a:solidFill>
              </a:rPr>
              <a:t>to ways in which women’s sexuality is regulated through policy, clinical, and research practice </a:t>
            </a:r>
            <a:r>
              <a:rPr lang="en-US" sz="1400" dirty="0" smtClean="0">
                <a:solidFill>
                  <a:schemeClr val="tx2"/>
                </a:solidFill>
              </a:rPr>
              <a:t>(Foucault 1980, Rose 1990)</a:t>
            </a:r>
          </a:p>
          <a:p>
            <a:r>
              <a:rPr lang="en-US" dirty="0" smtClean="0">
                <a:solidFill>
                  <a:schemeClr val="tx2"/>
                </a:solidFill>
              </a:rPr>
              <a:t>8 teenage women</a:t>
            </a:r>
          </a:p>
          <a:p>
            <a:r>
              <a:rPr lang="en-US" dirty="0" smtClean="0">
                <a:solidFill>
                  <a:schemeClr val="tx2"/>
                </a:solidFill>
              </a:rPr>
              <a:t>Data analysis: Listening </a:t>
            </a:r>
            <a:r>
              <a:rPr lang="en-US" dirty="0">
                <a:solidFill>
                  <a:schemeClr val="tx2"/>
                </a:solidFill>
              </a:rPr>
              <a:t>Guide (Taylor et al 1996, </a:t>
            </a:r>
            <a:r>
              <a:rPr lang="en-US" dirty="0" err="1">
                <a:solidFill>
                  <a:schemeClr val="tx2"/>
                </a:solidFill>
              </a:rPr>
              <a:t>Mauthner</a:t>
            </a:r>
            <a:r>
              <a:rPr lang="en-US" dirty="0">
                <a:solidFill>
                  <a:schemeClr val="tx2"/>
                </a:solidFill>
              </a:rPr>
              <a:t> and </a:t>
            </a:r>
            <a:r>
              <a:rPr lang="en-US" dirty="0" err="1">
                <a:solidFill>
                  <a:schemeClr val="tx2"/>
                </a:solidFill>
              </a:rPr>
              <a:t>Doucet</a:t>
            </a:r>
            <a:r>
              <a:rPr lang="en-US" dirty="0">
                <a:solidFill>
                  <a:schemeClr val="tx2"/>
                </a:solidFill>
              </a:rPr>
              <a:t> 1998) </a:t>
            </a:r>
          </a:p>
          <a:p>
            <a:endParaRPr lang="en-US" sz="1400" dirty="0" smtClean="0"/>
          </a:p>
        </p:txBody>
      </p:sp>
    </p:spTree>
    <p:extLst>
      <p:ext uri="{BB962C8B-B14F-4D97-AF65-F5344CB8AC3E}">
        <p14:creationId xmlns:p14="http://schemas.microsoft.com/office/powerpoint/2010/main" val="1559005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Findings/analysis</a:t>
            </a:r>
            <a:endParaRPr lang="en-US" dirty="0"/>
          </a:p>
        </p:txBody>
      </p:sp>
      <p:sp>
        <p:nvSpPr>
          <p:cNvPr id="3" name="Content Placeholder 2"/>
          <p:cNvSpPr>
            <a:spLocks noGrp="1"/>
          </p:cNvSpPr>
          <p:nvPr>
            <p:ph idx="1"/>
          </p:nvPr>
        </p:nvSpPr>
        <p:spPr/>
        <p:txBody>
          <a:bodyPr>
            <a:normAutofit/>
          </a:bodyPr>
          <a:lstStyle/>
          <a:p>
            <a:r>
              <a:rPr lang="en-US" dirty="0" smtClean="0">
                <a:solidFill>
                  <a:schemeClr val="tx2"/>
                </a:solidFill>
              </a:rPr>
              <a:t>main </a:t>
            </a:r>
            <a:r>
              <a:rPr lang="en-US" dirty="0">
                <a:solidFill>
                  <a:schemeClr val="tx2"/>
                </a:solidFill>
              </a:rPr>
              <a:t>‘story’ of how the young women foregrounded identities of self as ‘good </a:t>
            </a:r>
            <a:r>
              <a:rPr lang="en-US" dirty="0" smtClean="0">
                <a:solidFill>
                  <a:schemeClr val="tx2"/>
                </a:solidFill>
              </a:rPr>
              <a:t>citizens’</a:t>
            </a:r>
            <a:r>
              <a:rPr lang="en-US" dirty="0">
                <a:solidFill>
                  <a:schemeClr val="tx2"/>
                </a:solidFill>
              </a:rPr>
              <a:t>/</a:t>
            </a:r>
            <a:r>
              <a:rPr lang="en-US" dirty="0" err="1" smtClean="0">
                <a:solidFill>
                  <a:schemeClr val="tx2"/>
                </a:solidFill>
              </a:rPr>
              <a:t>responsibilisation</a:t>
            </a:r>
            <a:r>
              <a:rPr lang="en-US" dirty="0" smtClean="0">
                <a:solidFill>
                  <a:schemeClr val="tx2"/>
                </a:solidFill>
              </a:rPr>
              <a:t> narratives:  </a:t>
            </a:r>
          </a:p>
          <a:p>
            <a:endParaRPr lang="en-US" dirty="0"/>
          </a:p>
          <a:p>
            <a:pPr lvl="2"/>
            <a:r>
              <a:rPr lang="en-US" sz="1800" dirty="0" smtClean="0">
                <a:solidFill>
                  <a:srgbClr val="FF0000"/>
                </a:solidFill>
              </a:rPr>
              <a:t>Importance of finishing/returning to education</a:t>
            </a:r>
          </a:p>
          <a:p>
            <a:pPr lvl="2"/>
            <a:r>
              <a:rPr lang="en-US" sz="1800" dirty="0" smtClean="0">
                <a:solidFill>
                  <a:schemeClr val="tx2"/>
                </a:solidFill>
              </a:rPr>
              <a:t>Failed contraception, infertility, fate, beyond legal time for abortion</a:t>
            </a:r>
          </a:p>
          <a:p>
            <a:pPr lvl="2"/>
            <a:r>
              <a:rPr lang="en-US" sz="1800" dirty="0" smtClean="0">
                <a:solidFill>
                  <a:schemeClr val="tx2"/>
                </a:solidFill>
              </a:rPr>
              <a:t>Moving towards marriage and nuclear family living</a:t>
            </a:r>
          </a:p>
          <a:p>
            <a:pPr lvl="2"/>
            <a:endParaRPr lang="en-US" dirty="0" smtClean="0">
              <a:solidFill>
                <a:schemeClr val="tx2"/>
              </a:solidFill>
            </a:endParaRPr>
          </a:p>
          <a:p>
            <a:r>
              <a:rPr lang="en-US" dirty="0">
                <a:solidFill>
                  <a:schemeClr val="tx2"/>
                </a:solidFill>
              </a:rPr>
              <a:t>Muted desire for pregnancy and parenthood</a:t>
            </a:r>
          </a:p>
          <a:p>
            <a:pPr marL="0" indent="0">
              <a:buNone/>
            </a:pPr>
            <a:endParaRPr lang="en-US" dirty="0" smtClean="0"/>
          </a:p>
        </p:txBody>
      </p:sp>
    </p:spTree>
    <p:extLst>
      <p:ext uri="{BB962C8B-B14F-4D97-AF65-F5344CB8AC3E}">
        <p14:creationId xmlns:p14="http://schemas.microsoft.com/office/powerpoint/2010/main" val="1913069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Commitment to education</a:t>
            </a:r>
            <a:endParaRPr lang="en-GB" dirty="0"/>
          </a:p>
        </p:txBody>
      </p:sp>
      <p:sp>
        <p:nvSpPr>
          <p:cNvPr id="3" name="Content Placeholder 2"/>
          <p:cNvSpPr>
            <a:spLocks noGrp="1"/>
          </p:cNvSpPr>
          <p:nvPr>
            <p:ph idx="1"/>
          </p:nvPr>
        </p:nvSpPr>
        <p:spPr>
          <a:xfrm>
            <a:off x="2231136" y="2638044"/>
            <a:ext cx="7729728" cy="3891848"/>
          </a:xfrm>
        </p:spPr>
        <p:txBody>
          <a:bodyPr>
            <a:normAutofit/>
          </a:bodyPr>
          <a:lstStyle/>
          <a:p>
            <a:pPr marL="0" indent="0" algn="ctr">
              <a:buNone/>
            </a:pPr>
            <a:r>
              <a:rPr lang="en-US" sz="2400" i="1" dirty="0" smtClean="0">
                <a:solidFill>
                  <a:schemeClr val="accent1">
                    <a:lumMod val="50000"/>
                  </a:schemeClr>
                </a:solidFill>
              </a:rPr>
              <a:t>'I </a:t>
            </a:r>
            <a:r>
              <a:rPr lang="en-US" sz="2400" i="1" dirty="0">
                <a:solidFill>
                  <a:schemeClr val="accent1">
                    <a:lumMod val="50000"/>
                  </a:schemeClr>
                </a:solidFill>
              </a:rPr>
              <a:t>wanted to get my education </a:t>
            </a:r>
            <a:r>
              <a:rPr lang="en-US" sz="2400" i="1" dirty="0" smtClean="0">
                <a:solidFill>
                  <a:schemeClr val="accent1">
                    <a:lumMod val="50000"/>
                  </a:schemeClr>
                </a:solidFill>
              </a:rPr>
              <a:t>straight’ (Ally)</a:t>
            </a:r>
          </a:p>
          <a:p>
            <a:pPr marL="0" indent="0" algn="ctr">
              <a:buNone/>
            </a:pPr>
            <a:endParaRPr lang="en-US" sz="2400" i="1" dirty="0" smtClean="0"/>
          </a:p>
          <a:p>
            <a:pPr marL="0" indent="0" algn="ctr">
              <a:buNone/>
            </a:pPr>
            <a:r>
              <a:rPr lang="en-US" sz="2400" i="1" dirty="0" smtClean="0">
                <a:solidFill>
                  <a:srgbClr val="BF2138"/>
                </a:solidFill>
              </a:rPr>
              <a:t>'At </a:t>
            </a:r>
            <a:r>
              <a:rPr lang="en-US" sz="2400" i="1" dirty="0">
                <a:solidFill>
                  <a:srgbClr val="BF2138"/>
                </a:solidFill>
              </a:rPr>
              <a:t>that point there I had a termination. But this was before I had to do my GCSEs...The reason being was because I knew full well that I needed these qualifications…to move on in life</a:t>
            </a:r>
            <a:r>
              <a:rPr lang="en-US" sz="2400" i="1" dirty="0" smtClean="0">
                <a:solidFill>
                  <a:srgbClr val="BF2138"/>
                </a:solidFill>
              </a:rPr>
              <a:t>.’ (Sandra)</a:t>
            </a:r>
            <a:endParaRPr lang="en-US" sz="2400" i="1" dirty="0">
              <a:solidFill>
                <a:srgbClr val="BF2138"/>
              </a:solidFill>
            </a:endParaRPr>
          </a:p>
          <a:p>
            <a:endParaRPr lang="en-US" i="1" dirty="0" smtClean="0"/>
          </a:p>
          <a:p>
            <a:endParaRPr lang="en-US" i="1" dirty="0"/>
          </a:p>
          <a:p>
            <a:r>
              <a:rPr lang="en-US" dirty="0">
                <a:solidFill>
                  <a:schemeClr val="tx2"/>
                </a:solidFill>
              </a:rPr>
              <a:t>Different from </a:t>
            </a:r>
            <a:r>
              <a:rPr lang="en-US" dirty="0" err="1" smtClean="0">
                <a:solidFill>
                  <a:schemeClr val="tx2"/>
                </a:solidFill>
              </a:rPr>
              <a:t>Tabberer</a:t>
            </a:r>
            <a:r>
              <a:rPr lang="en-US" dirty="0">
                <a:solidFill>
                  <a:schemeClr val="tx2"/>
                </a:solidFill>
              </a:rPr>
              <a:t> </a:t>
            </a:r>
            <a:r>
              <a:rPr lang="en-US" dirty="0" smtClean="0">
                <a:solidFill>
                  <a:schemeClr val="tx2"/>
                </a:solidFill>
              </a:rPr>
              <a:t>et </a:t>
            </a:r>
            <a:r>
              <a:rPr lang="en-US" dirty="0" err="1" smtClean="0">
                <a:solidFill>
                  <a:schemeClr val="tx2"/>
                </a:solidFill>
              </a:rPr>
              <a:t>al’s</a:t>
            </a:r>
            <a:r>
              <a:rPr lang="en-US" dirty="0" smtClean="0">
                <a:solidFill>
                  <a:schemeClr val="tx2"/>
                </a:solidFill>
              </a:rPr>
              <a:t> (1999) study </a:t>
            </a:r>
            <a:r>
              <a:rPr lang="en-US" dirty="0">
                <a:solidFill>
                  <a:schemeClr val="tx2"/>
                </a:solidFill>
              </a:rPr>
              <a:t>younger carry on, older terminate</a:t>
            </a:r>
          </a:p>
          <a:p>
            <a:r>
              <a:rPr lang="en-US" dirty="0" err="1">
                <a:solidFill>
                  <a:schemeClr val="tx2"/>
                </a:solidFill>
              </a:rPr>
              <a:t>scholarisation</a:t>
            </a:r>
            <a:r>
              <a:rPr lang="en-US" dirty="0">
                <a:solidFill>
                  <a:schemeClr val="tx2"/>
                </a:solidFill>
              </a:rPr>
              <a:t> of the child </a:t>
            </a:r>
            <a:r>
              <a:rPr lang="en-US" dirty="0" smtClean="0">
                <a:solidFill>
                  <a:schemeClr val="tx2"/>
                </a:solidFill>
              </a:rPr>
              <a:t>(</a:t>
            </a:r>
            <a:r>
              <a:rPr lang="en-US" dirty="0" err="1" smtClean="0">
                <a:solidFill>
                  <a:schemeClr val="tx2"/>
                </a:solidFill>
              </a:rPr>
              <a:t>Qvortrup</a:t>
            </a:r>
            <a:r>
              <a:rPr lang="en-US" dirty="0" smtClean="0">
                <a:solidFill>
                  <a:schemeClr val="tx2"/>
                </a:solidFill>
              </a:rPr>
              <a:t> 2005)</a:t>
            </a:r>
            <a:endParaRPr lang="en-US" dirty="0">
              <a:solidFill>
                <a:schemeClr val="tx2"/>
              </a:solidFill>
            </a:endParaRPr>
          </a:p>
          <a:p>
            <a:endParaRPr lang="en-US" dirty="0" smtClean="0"/>
          </a:p>
          <a:p>
            <a:endParaRPr lang="en-GB" dirty="0"/>
          </a:p>
        </p:txBody>
      </p:sp>
    </p:spTree>
    <p:extLst>
      <p:ext uri="{BB962C8B-B14F-4D97-AF65-F5344CB8AC3E}">
        <p14:creationId xmlns:p14="http://schemas.microsoft.com/office/powerpoint/2010/main" val="2290423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upward mobility or rite of passage?</a:t>
            </a:r>
            <a:endParaRPr lang="en-US" dirty="0"/>
          </a:p>
        </p:txBody>
      </p:sp>
      <p:sp>
        <p:nvSpPr>
          <p:cNvPr id="3" name="Content Placeholder 2"/>
          <p:cNvSpPr>
            <a:spLocks noGrp="1"/>
          </p:cNvSpPr>
          <p:nvPr>
            <p:ph idx="1"/>
          </p:nvPr>
        </p:nvSpPr>
        <p:spPr>
          <a:xfrm>
            <a:off x="6011159" y="3213079"/>
            <a:ext cx="3255264" cy="3101983"/>
          </a:xfrm>
        </p:spPr>
        <p:txBody>
          <a:bodyPr>
            <a:normAutofit/>
          </a:bodyPr>
          <a:lstStyle/>
          <a:p>
            <a:pPr marL="0" indent="0" algn="ctr">
              <a:lnSpc>
                <a:spcPct val="150000"/>
              </a:lnSpc>
              <a:buNone/>
            </a:pPr>
            <a:endParaRPr lang="en-US" dirty="0">
              <a:solidFill>
                <a:srgbClr val="2789CA"/>
              </a:solidFill>
            </a:endParaRPr>
          </a:p>
        </p:txBody>
      </p:sp>
      <p:sp>
        <p:nvSpPr>
          <p:cNvPr id="4" name="Content Placeholder 2"/>
          <p:cNvSpPr txBox="1">
            <a:spLocks/>
          </p:cNvSpPr>
          <p:nvPr/>
        </p:nvSpPr>
        <p:spPr>
          <a:xfrm>
            <a:off x="4052081" y="2828152"/>
            <a:ext cx="3255264" cy="310198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en-US" i="1" dirty="0" smtClean="0">
                <a:solidFill>
                  <a:srgbClr val="733EC4"/>
                </a:solidFill>
              </a:rPr>
              <a:t>‘I came off it</a:t>
            </a:r>
            <a:endParaRPr lang="en-US" dirty="0" smtClean="0">
              <a:solidFill>
                <a:srgbClr val="733EC4"/>
              </a:solidFill>
            </a:endParaRPr>
          </a:p>
          <a:p>
            <a:pPr marL="0" indent="0" algn="ctr">
              <a:buFont typeface="Arial" panose="020B0604020202020204" pitchFamily="34" charset="0"/>
              <a:buNone/>
            </a:pPr>
            <a:r>
              <a:rPr lang="en-US" i="1" dirty="0" smtClean="0">
                <a:solidFill>
                  <a:srgbClr val="733EC4"/>
                </a:solidFill>
              </a:rPr>
              <a:t>I didn’t want to do it no more</a:t>
            </a:r>
            <a:endParaRPr lang="en-US" dirty="0" smtClean="0">
              <a:solidFill>
                <a:srgbClr val="733EC4"/>
              </a:solidFill>
            </a:endParaRPr>
          </a:p>
          <a:p>
            <a:pPr marL="0" indent="0" algn="ctr">
              <a:buFont typeface="Arial" panose="020B0604020202020204" pitchFamily="34" charset="0"/>
              <a:buNone/>
            </a:pPr>
            <a:r>
              <a:rPr lang="en-US" i="1" dirty="0" smtClean="0">
                <a:solidFill>
                  <a:srgbClr val="733EC4"/>
                </a:solidFill>
              </a:rPr>
              <a:t>I came off it</a:t>
            </a:r>
            <a:endParaRPr lang="en-US" dirty="0" smtClean="0">
              <a:solidFill>
                <a:srgbClr val="733EC4"/>
              </a:solidFill>
            </a:endParaRPr>
          </a:p>
          <a:p>
            <a:pPr marL="0" indent="0" algn="ctr">
              <a:buFont typeface="Arial" panose="020B0604020202020204" pitchFamily="34" charset="0"/>
              <a:buNone/>
            </a:pPr>
            <a:r>
              <a:rPr lang="en-US" i="1" dirty="0" smtClean="0">
                <a:solidFill>
                  <a:srgbClr val="733EC4"/>
                </a:solidFill>
              </a:rPr>
              <a:t>I didn’t go back</a:t>
            </a:r>
            <a:endParaRPr lang="en-US" dirty="0" smtClean="0">
              <a:solidFill>
                <a:srgbClr val="733EC4"/>
              </a:solidFill>
            </a:endParaRPr>
          </a:p>
          <a:p>
            <a:pPr marL="0" indent="0" algn="ctr">
              <a:buFont typeface="Arial" panose="020B0604020202020204" pitchFamily="34" charset="0"/>
              <a:buNone/>
            </a:pPr>
            <a:r>
              <a:rPr lang="en-US" i="1" dirty="0" smtClean="0">
                <a:solidFill>
                  <a:srgbClr val="733EC4"/>
                </a:solidFill>
              </a:rPr>
              <a:t>I thought what’s the point</a:t>
            </a:r>
            <a:endParaRPr lang="en-US" dirty="0" smtClean="0">
              <a:solidFill>
                <a:srgbClr val="733EC4"/>
              </a:solidFill>
            </a:endParaRPr>
          </a:p>
          <a:p>
            <a:pPr marL="0" indent="0" algn="ctr">
              <a:buFont typeface="Arial" panose="020B0604020202020204" pitchFamily="34" charset="0"/>
              <a:buNone/>
            </a:pPr>
            <a:r>
              <a:rPr lang="en-US" i="1" dirty="0" smtClean="0">
                <a:solidFill>
                  <a:srgbClr val="733EC4"/>
                </a:solidFill>
              </a:rPr>
              <a:t>I’ve done my GCSEs</a:t>
            </a:r>
            <a:endParaRPr lang="en-US" dirty="0" smtClean="0">
              <a:solidFill>
                <a:srgbClr val="733EC4"/>
              </a:solidFill>
            </a:endParaRPr>
          </a:p>
          <a:p>
            <a:pPr marL="0" indent="0" algn="ctr">
              <a:buFont typeface="Arial" panose="020B0604020202020204" pitchFamily="34" charset="0"/>
              <a:buNone/>
            </a:pPr>
            <a:r>
              <a:rPr lang="en-US" i="1" dirty="0" smtClean="0">
                <a:solidFill>
                  <a:srgbClr val="733EC4"/>
                </a:solidFill>
              </a:rPr>
              <a:t>I’m a big girl now'.</a:t>
            </a:r>
          </a:p>
          <a:p>
            <a:pPr marL="0" indent="0" algn="ctr">
              <a:buFont typeface="Arial" panose="020B0604020202020204" pitchFamily="34" charset="0"/>
              <a:buNone/>
            </a:pPr>
            <a:r>
              <a:rPr lang="en-US" i="1" dirty="0" smtClean="0">
                <a:solidFill>
                  <a:srgbClr val="733EC4"/>
                </a:solidFill>
              </a:rPr>
              <a:t>(Sandra, 17)</a:t>
            </a:r>
            <a:endParaRPr lang="en-US" dirty="0">
              <a:solidFill>
                <a:srgbClr val="733EC4"/>
              </a:solidFill>
            </a:endParaRPr>
          </a:p>
        </p:txBody>
      </p:sp>
    </p:spTree>
    <p:extLst>
      <p:ext uri="{BB962C8B-B14F-4D97-AF65-F5344CB8AC3E}">
        <p14:creationId xmlns:p14="http://schemas.microsoft.com/office/powerpoint/2010/main" val="1333688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996949"/>
            <a:ext cx="7729728" cy="1188720"/>
          </a:xfrm>
        </p:spPr>
        <p:txBody>
          <a:bodyPr/>
          <a:lstStyle/>
          <a:p>
            <a:r>
              <a:rPr lang="en-US" dirty="0" smtClean="0"/>
              <a:t>Return to Education</a:t>
            </a:r>
            <a:endParaRPr lang="en-US" dirty="0"/>
          </a:p>
        </p:txBody>
      </p:sp>
      <p:sp>
        <p:nvSpPr>
          <p:cNvPr id="3" name="Content Placeholder 2"/>
          <p:cNvSpPr>
            <a:spLocks noGrp="1"/>
          </p:cNvSpPr>
          <p:nvPr>
            <p:ph idx="1"/>
          </p:nvPr>
        </p:nvSpPr>
        <p:spPr>
          <a:xfrm>
            <a:off x="2231136" y="2465368"/>
            <a:ext cx="7729728" cy="4484071"/>
          </a:xfrm>
        </p:spPr>
        <p:txBody>
          <a:bodyPr>
            <a:normAutofit fontScale="62500" lnSpcReduction="20000"/>
          </a:bodyPr>
          <a:lstStyle/>
          <a:p>
            <a:endParaRPr lang="en-US" dirty="0"/>
          </a:p>
          <a:p>
            <a:pPr marL="0" indent="0" algn="ctr">
              <a:buNone/>
            </a:pPr>
            <a:r>
              <a:rPr lang="en-US" sz="3100" i="1" dirty="0">
                <a:solidFill>
                  <a:srgbClr val="733EC4"/>
                </a:solidFill>
              </a:rPr>
              <a:t>I will go back to </a:t>
            </a:r>
            <a:r>
              <a:rPr lang="en-US" sz="3100" i="1" dirty="0" smtClean="0">
                <a:solidFill>
                  <a:srgbClr val="733EC4"/>
                </a:solidFill>
              </a:rPr>
              <a:t>school</a:t>
            </a:r>
            <a:r>
              <a:rPr lang="is-IS" sz="3100" i="1" dirty="0" smtClean="0">
                <a:solidFill>
                  <a:srgbClr val="733EC4"/>
                </a:solidFill>
              </a:rPr>
              <a:t>…</a:t>
            </a:r>
            <a:r>
              <a:rPr lang="en-US" sz="3100" i="1" dirty="0" smtClean="0">
                <a:solidFill>
                  <a:srgbClr val="733EC4"/>
                </a:solidFill>
              </a:rPr>
              <a:t>I </a:t>
            </a:r>
            <a:r>
              <a:rPr lang="en-US" sz="3100" i="1" dirty="0">
                <a:solidFill>
                  <a:srgbClr val="733EC4"/>
                </a:solidFill>
              </a:rPr>
              <a:t>know where I want to be in life.  So if it means I have to go back and do another 3 years I’ll go back and do another 3 years and no </a:t>
            </a:r>
            <a:r>
              <a:rPr lang="en-US" sz="3100" i="1" dirty="0" smtClean="0">
                <a:solidFill>
                  <a:srgbClr val="733EC4"/>
                </a:solidFill>
              </a:rPr>
              <a:t>problem</a:t>
            </a:r>
            <a:r>
              <a:rPr lang="is-IS" sz="3100" i="1" dirty="0" smtClean="0">
                <a:solidFill>
                  <a:srgbClr val="733EC4"/>
                </a:solidFill>
              </a:rPr>
              <a:t>… I’ve </a:t>
            </a:r>
            <a:r>
              <a:rPr lang="en-US" sz="3100" i="1" dirty="0" smtClean="0">
                <a:solidFill>
                  <a:srgbClr val="733EC4"/>
                </a:solidFill>
              </a:rPr>
              <a:t>got </a:t>
            </a:r>
            <a:r>
              <a:rPr lang="en-US" sz="3100" i="1" dirty="0">
                <a:solidFill>
                  <a:srgbClr val="733EC4"/>
                </a:solidFill>
              </a:rPr>
              <a:t>high expectations that I need to meet and I will meet cos if I don’t meet them I’ll feel like a </a:t>
            </a:r>
            <a:r>
              <a:rPr lang="en-US" sz="3100" b="1" i="1" dirty="0">
                <a:solidFill>
                  <a:srgbClr val="733EC4"/>
                </a:solidFill>
              </a:rPr>
              <a:t>failure</a:t>
            </a:r>
            <a:r>
              <a:rPr lang="en-US" sz="3100" i="1" dirty="0">
                <a:solidFill>
                  <a:srgbClr val="733EC4"/>
                </a:solidFill>
              </a:rPr>
              <a:t> and I don’t want to be feeling like that. </a:t>
            </a:r>
            <a:r>
              <a:rPr lang="en-US" sz="3100" i="1" dirty="0" smtClean="0">
                <a:solidFill>
                  <a:srgbClr val="733EC4"/>
                </a:solidFill>
              </a:rPr>
              <a:t>(Sandra)</a:t>
            </a:r>
          </a:p>
          <a:p>
            <a:pPr marL="0" indent="0" algn="ctr">
              <a:buNone/>
            </a:pPr>
            <a:endParaRPr lang="en-US" sz="3100" dirty="0"/>
          </a:p>
          <a:p>
            <a:pPr marL="0" indent="0" algn="ctr">
              <a:buNone/>
            </a:pPr>
            <a:r>
              <a:rPr lang="en-US" sz="3100" i="1" dirty="0" smtClean="0">
                <a:solidFill>
                  <a:srgbClr val="BF2138"/>
                </a:solidFill>
              </a:rPr>
              <a:t>By </a:t>
            </a:r>
            <a:r>
              <a:rPr lang="en-US" sz="3100" i="1" dirty="0">
                <a:solidFill>
                  <a:srgbClr val="BF2138"/>
                </a:solidFill>
              </a:rPr>
              <a:t>September </a:t>
            </a:r>
            <a:r>
              <a:rPr lang="en-US" sz="3100" i="1" dirty="0" smtClean="0">
                <a:solidFill>
                  <a:srgbClr val="BF2138"/>
                </a:solidFill>
              </a:rPr>
              <a:t>I </a:t>
            </a:r>
            <a:r>
              <a:rPr lang="en-US" sz="3100" i="1" dirty="0">
                <a:solidFill>
                  <a:srgbClr val="BF2138"/>
                </a:solidFill>
              </a:rPr>
              <a:t>need to be in college, I need to be in college </a:t>
            </a:r>
            <a:r>
              <a:rPr lang="en-US" sz="3100" i="1" dirty="0" smtClean="0">
                <a:solidFill>
                  <a:srgbClr val="BF2138"/>
                </a:solidFill>
              </a:rPr>
              <a:t>for</a:t>
            </a:r>
            <a:r>
              <a:rPr lang="is-IS" sz="3100" i="1" dirty="0" smtClean="0">
                <a:solidFill>
                  <a:srgbClr val="BF2138"/>
                </a:solidFill>
              </a:rPr>
              <a:t>…</a:t>
            </a:r>
            <a:r>
              <a:rPr lang="en-US" sz="3100" i="1" dirty="0" smtClean="0">
                <a:solidFill>
                  <a:srgbClr val="BF2138"/>
                </a:solidFill>
              </a:rPr>
              <a:t>more </a:t>
            </a:r>
            <a:r>
              <a:rPr lang="en-US" sz="3100" i="1" dirty="0">
                <a:solidFill>
                  <a:srgbClr val="BF2138"/>
                </a:solidFill>
              </a:rPr>
              <a:t>than 3 years, I want to be in </a:t>
            </a:r>
            <a:r>
              <a:rPr lang="en-US" sz="3100" i="1" dirty="0" err="1">
                <a:solidFill>
                  <a:srgbClr val="BF2138"/>
                </a:solidFill>
              </a:rPr>
              <a:t>uni</a:t>
            </a:r>
            <a:r>
              <a:rPr lang="en-US" sz="3100" i="1" dirty="0">
                <a:solidFill>
                  <a:srgbClr val="BF2138"/>
                </a:solidFill>
              </a:rPr>
              <a:t> and that’s </a:t>
            </a:r>
            <a:r>
              <a:rPr lang="en-US" sz="3100" i="1" dirty="0" smtClean="0">
                <a:solidFill>
                  <a:srgbClr val="BF2138"/>
                </a:solidFill>
              </a:rPr>
              <a:t>it</a:t>
            </a:r>
            <a:r>
              <a:rPr lang="is-IS" sz="3100" dirty="0" smtClean="0">
                <a:solidFill>
                  <a:srgbClr val="BF2138"/>
                </a:solidFill>
              </a:rPr>
              <a:t>…</a:t>
            </a:r>
            <a:r>
              <a:rPr lang="en-US" sz="3100" i="1" dirty="0" smtClean="0">
                <a:solidFill>
                  <a:srgbClr val="BF2138"/>
                </a:solidFill>
              </a:rPr>
              <a:t>For (daughter) </a:t>
            </a:r>
            <a:r>
              <a:rPr lang="en-US" sz="3100" i="1" dirty="0">
                <a:solidFill>
                  <a:srgbClr val="BF2138"/>
                </a:solidFill>
              </a:rPr>
              <a:t>I don’t want her to be like oh my mum she </a:t>
            </a:r>
            <a:r>
              <a:rPr lang="en-US" sz="3100" b="1" i="1" dirty="0">
                <a:solidFill>
                  <a:srgbClr val="BF2138"/>
                </a:solidFill>
              </a:rPr>
              <a:t>doesn’t do anything with her life</a:t>
            </a:r>
            <a:r>
              <a:rPr lang="en-US" sz="3100" i="1" dirty="0" smtClean="0">
                <a:solidFill>
                  <a:srgbClr val="BF2138"/>
                </a:solidFill>
              </a:rPr>
              <a:t>.’ (Danielle)</a:t>
            </a:r>
          </a:p>
          <a:p>
            <a:pPr marL="0" indent="0" algn="ctr">
              <a:buNone/>
            </a:pPr>
            <a:endParaRPr lang="en-US" sz="3100" i="1" dirty="0">
              <a:solidFill>
                <a:srgbClr val="BF2138"/>
              </a:solidFill>
            </a:endParaRPr>
          </a:p>
          <a:p>
            <a:pPr marL="0" indent="0">
              <a:buNone/>
            </a:pPr>
            <a:r>
              <a:rPr lang="en-US" sz="2800" dirty="0">
                <a:solidFill>
                  <a:schemeClr val="tx2"/>
                </a:solidFill>
              </a:rPr>
              <a:t>Once a parent aim to return to education and work (Benson 2017, </a:t>
            </a:r>
            <a:r>
              <a:rPr lang="en-US" sz="2800" dirty="0" err="1">
                <a:solidFill>
                  <a:schemeClr val="tx2"/>
                </a:solidFill>
              </a:rPr>
              <a:t>SmithBattle</a:t>
            </a:r>
            <a:r>
              <a:rPr lang="en-US" sz="2800" dirty="0">
                <a:solidFill>
                  <a:schemeClr val="tx2"/>
                </a:solidFill>
              </a:rPr>
              <a:t> </a:t>
            </a:r>
            <a:r>
              <a:rPr lang="en-US" sz="2800" dirty="0" smtClean="0">
                <a:solidFill>
                  <a:schemeClr val="tx2"/>
                </a:solidFill>
              </a:rPr>
              <a:t>1996) </a:t>
            </a:r>
          </a:p>
          <a:p>
            <a:pPr marL="0" indent="0">
              <a:buNone/>
            </a:pPr>
            <a:r>
              <a:rPr lang="en-US" sz="2800" dirty="0" smtClean="0">
                <a:solidFill>
                  <a:schemeClr val="tx2"/>
                </a:solidFill>
              </a:rPr>
              <a:t>Full time motherhood = failure? Not doing anything with life?</a:t>
            </a:r>
            <a:endParaRPr lang="en-US" sz="2800" dirty="0">
              <a:solidFill>
                <a:schemeClr val="tx2"/>
              </a:solidFill>
            </a:endParaRPr>
          </a:p>
          <a:p>
            <a:pPr marL="0" indent="0">
              <a:buNone/>
            </a:pPr>
            <a:endParaRPr lang="en-US" sz="3100" dirty="0">
              <a:solidFill>
                <a:srgbClr val="BF2138"/>
              </a:solidFill>
            </a:endParaRPr>
          </a:p>
          <a:p>
            <a:endParaRPr lang="en-US" dirty="0"/>
          </a:p>
          <a:p>
            <a:endParaRPr lang="en-US" dirty="0"/>
          </a:p>
          <a:p>
            <a:endParaRPr lang="en-US" dirty="0"/>
          </a:p>
        </p:txBody>
      </p:sp>
    </p:spTree>
    <p:extLst>
      <p:ext uri="{BB962C8B-B14F-4D97-AF65-F5344CB8AC3E}">
        <p14:creationId xmlns:p14="http://schemas.microsoft.com/office/powerpoint/2010/main" val="746109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t>
            </a:r>
            <a:endParaRPr lang="en-US" dirty="0"/>
          </a:p>
        </p:txBody>
      </p:sp>
      <p:sp>
        <p:nvSpPr>
          <p:cNvPr id="3" name="Content Placeholder 2"/>
          <p:cNvSpPr>
            <a:spLocks noGrp="1"/>
          </p:cNvSpPr>
          <p:nvPr>
            <p:ph idx="1"/>
          </p:nvPr>
        </p:nvSpPr>
        <p:spPr>
          <a:xfrm>
            <a:off x="2470266" y="2638044"/>
            <a:ext cx="4001845" cy="3407156"/>
          </a:xfrm>
        </p:spPr>
        <p:txBody>
          <a:bodyPr>
            <a:normAutofit/>
          </a:bodyPr>
          <a:lstStyle/>
          <a:p>
            <a:r>
              <a:rPr lang="en-US" dirty="0">
                <a:solidFill>
                  <a:schemeClr val="tx2"/>
                </a:solidFill>
              </a:rPr>
              <a:t>The </a:t>
            </a:r>
            <a:r>
              <a:rPr lang="en-US" dirty="0" err="1">
                <a:solidFill>
                  <a:schemeClr val="tx2"/>
                </a:solidFill>
              </a:rPr>
              <a:t>internalised</a:t>
            </a:r>
            <a:r>
              <a:rPr lang="en-US" dirty="0">
                <a:solidFill>
                  <a:schemeClr val="tx2"/>
                </a:solidFill>
              </a:rPr>
              <a:t> desire to </a:t>
            </a:r>
            <a:r>
              <a:rPr lang="en-US" dirty="0" smtClean="0">
                <a:solidFill>
                  <a:schemeClr val="tx2"/>
                </a:solidFill>
              </a:rPr>
              <a:t>complete/return </a:t>
            </a:r>
            <a:r>
              <a:rPr lang="en-US" dirty="0">
                <a:solidFill>
                  <a:schemeClr val="tx2"/>
                </a:solidFill>
              </a:rPr>
              <a:t>education reflected Rose’s (1990) concept of </a:t>
            </a:r>
            <a:r>
              <a:rPr lang="en-US" dirty="0" smtClean="0">
                <a:solidFill>
                  <a:schemeClr val="tx2"/>
                </a:solidFill>
              </a:rPr>
              <a:t>governmentality: </a:t>
            </a:r>
            <a:r>
              <a:rPr lang="en-US" dirty="0">
                <a:solidFill>
                  <a:schemeClr val="tx2"/>
                </a:solidFill>
              </a:rPr>
              <a:t>personal desires have come to reflect state </a:t>
            </a:r>
            <a:r>
              <a:rPr lang="en-US" dirty="0" smtClean="0">
                <a:solidFill>
                  <a:schemeClr val="tx2"/>
                </a:solidFill>
              </a:rPr>
              <a:t>desires</a:t>
            </a:r>
          </a:p>
          <a:p>
            <a:r>
              <a:rPr lang="en-US" dirty="0" smtClean="0">
                <a:solidFill>
                  <a:schemeClr val="tx2"/>
                </a:solidFill>
              </a:rPr>
              <a:t>Extension of school leaving age to 18 </a:t>
            </a:r>
            <a:r>
              <a:rPr lang="en-US" dirty="0">
                <a:solidFill>
                  <a:schemeClr val="tx2"/>
                </a:solidFill>
              </a:rPr>
              <a:t>50% of young people to attend </a:t>
            </a:r>
            <a:r>
              <a:rPr lang="en-US" dirty="0" smtClean="0">
                <a:solidFill>
                  <a:schemeClr val="tx2"/>
                </a:solidFill>
              </a:rPr>
              <a:t>university – how might this affect young women’s pregnancy and mothering decisions?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0499" y="2638044"/>
            <a:ext cx="2265924" cy="3407156"/>
          </a:xfrm>
          <a:prstGeom prst="rect">
            <a:avLst/>
          </a:prstGeom>
        </p:spPr>
      </p:pic>
    </p:spTree>
    <p:extLst>
      <p:ext uri="{BB962C8B-B14F-4D97-AF65-F5344CB8AC3E}">
        <p14:creationId xmlns:p14="http://schemas.microsoft.com/office/powerpoint/2010/main" val="751347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teen to the ‘elastic’ term young motherhood</a:t>
            </a:r>
            <a:endParaRPr lang="en-US" dirty="0"/>
          </a:p>
        </p:txBody>
      </p:sp>
      <p:sp>
        <p:nvSpPr>
          <p:cNvPr id="3" name="Content Placeholder 2"/>
          <p:cNvSpPr>
            <a:spLocks noGrp="1"/>
          </p:cNvSpPr>
          <p:nvPr>
            <p:ph idx="1"/>
          </p:nvPr>
        </p:nvSpPr>
        <p:spPr/>
        <p:txBody>
          <a:bodyPr>
            <a:normAutofit/>
          </a:bodyPr>
          <a:lstStyle/>
          <a:p>
            <a:r>
              <a:rPr lang="en-US" dirty="0" smtClean="0">
                <a:solidFill>
                  <a:schemeClr val="tx2"/>
                </a:solidFill>
              </a:rPr>
              <a:t>Focus on under </a:t>
            </a:r>
            <a:r>
              <a:rPr lang="en-US" dirty="0">
                <a:solidFill>
                  <a:schemeClr val="tx2"/>
                </a:solidFill>
              </a:rPr>
              <a:t>16’s unplanned pregnancy in the Health of the Nation document (DH </a:t>
            </a:r>
            <a:r>
              <a:rPr lang="en-US" dirty="0" smtClean="0">
                <a:solidFill>
                  <a:schemeClr val="tx2"/>
                </a:solidFill>
              </a:rPr>
              <a:t>1992)</a:t>
            </a:r>
          </a:p>
          <a:p>
            <a:r>
              <a:rPr lang="en-US" dirty="0" smtClean="0">
                <a:solidFill>
                  <a:schemeClr val="tx2"/>
                </a:solidFill>
              </a:rPr>
              <a:t>to under </a:t>
            </a:r>
            <a:r>
              <a:rPr lang="en-US" dirty="0">
                <a:solidFill>
                  <a:schemeClr val="tx2"/>
                </a:solidFill>
              </a:rPr>
              <a:t>18s in the Teenage Pregnancy Strategy (SEU </a:t>
            </a:r>
            <a:r>
              <a:rPr lang="en-US" dirty="0" smtClean="0">
                <a:solidFill>
                  <a:schemeClr val="tx2"/>
                </a:solidFill>
              </a:rPr>
              <a:t>1999)</a:t>
            </a:r>
          </a:p>
          <a:p>
            <a:r>
              <a:rPr lang="en-US" dirty="0" smtClean="0">
                <a:solidFill>
                  <a:schemeClr val="tx2"/>
                </a:solidFill>
              </a:rPr>
              <a:t>to </a:t>
            </a:r>
            <a:r>
              <a:rPr lang="en-US" dirty="0">
                <a:solidFill>
                  <a:schemeClr val="tx2"/>
                </a:solidFill>
              </a:rPr>
              <a:t>the current Framework for Supporting Teenage Mothers and Young Fathers (PHE 2016) where the focus age range had shifted further to 20.  </a:t>
            </a:r>
            <a:endParaRPr lang="en-US" dirty="0" smtClean="0">
              <a:solidFill>
                <a:schemeClr val="tx2"/>
              </a:solidFill>
            </a:endParaRPr>
          </a:p>
          <a:p>
            <a:r>
              <a:rPr lang="en-US" dirty="0" smtClean="0">
                <a:solidFill>
                  <a:schemeClr val="tx2"/>
                </a:solidFill>
              </a:rPr>
              <a:t>Policy, guidance and media take this into 20s and sometimes beyond</a:t>
            </a:r>
            <a:r>
              <a:rPr lang="is-IS" dirty="0" smtClean="0">
                <a:solidFill>
                  <a:schemeClr val="tx2"/>
                </a:solidFill>
              </a:rPr>
              <a:t>…</a:t>
            </a:r>
          </a:p>
        </p:txBody>
      </p:sp>
    </p:spTree>
    <p:extLst>
      <p:ext uri="{BB962C8B-B14F-4D97-AF65-F5344CB8AC3E}">
        <p14:creationId xmlns:p14="http://schemas.microsoft.com/office/powerpoint/2010/main" val="196177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964692"/>
            <a:ext cx="8863584" cy="1188720"/>
          </a:xfrm>
        </p:spPr>
        <p:txBody>
          <a:bodyPr/>
          <a:lstStyle/>
          <a:p>
            <a:r>
              <a:rPr lang="en-US" dirty="0" smtClean="0"/>
              <a:t>Young motherhood – </a:t>
            </a:r>
            <a:r>
              <a:rPr lang="en-US" dirty="0" err="1" smtClean="0"/>
              <a:t>Jendella</a:t>
            </a:r>
            <a:r>
              <a:rPr lang="en-US" dirty="0" smtClean="0"/>
              <a:t> Benson</a:t>
            </a:r>
            <a:endParaRPr lang="en-US" dirty="0"/>
          </a:p>
        </p:txBody>
      </p:sp>
      <p:sp>
        <p:nvSpPr>
          <p:cNvPr id="8" name="Content Placeholder 7"/>
          <p:cNvSpPr>
            <a:spLocks noGrp="1"/>
          </p:cNvSpPr>
          <p:nvPr>
            <p:ph idx="1"/>
          </p:nvPr>
        </p:nvSpPr>
        <p:spPr>
          <a:xfrm>
            <a:off x="3485478" y="2638045"/>
            <a:ext cx="7024026" cy="3432818"/>
          </a:xfrm>
        </p:spPr>
        <p:txBody>
          <a:bodyPr>
            <a:normAutofit/>
          </a:bodyPr>
          <a:lstStyle/>
          <a:p>
            <a:r>
              <a:rPr lang="en-US" dirty="0" smtClean="0">
                <a:solidFill>
                  <a:schemeClr val="tx2"/>
                </a:solidFill>
              </a:rPr>
              <a:t>24 women aged 15-22, only 6 were under 18 and 5 were 20 years or older</a:t>
            </a:r>
          </a:p>
          <a:p>
            <a:endParaRPr lang="en-US" dirty="0" smtClean="0">
              <a:solidFill>
                <a:schemeClr val="tx2"/>
              </a:solidFill>
            </a:endParaRPr>
          </a:p>
          <a:p>
            <a:r>
              <a:rPr lang="en-US" dirty="0" err="1" smtClean="0">
                <a:solidFill>
                  <a:schemeClr val="tx2"/>
                </a:solidFill>
              </a:rPr>
              <a:t>Angella</a:t>
            </a:r>
            <a:r>
              <a:rPr lang="en-US" dirty="0" smtClean="0">
                <a:solidFill>
                  <a:schemeClr val="tx2"/>
                </a:solidFill>
              </a:rPr>
              <a:t> (20)–</a:t>
            </a:r>
            <a:r>
              <a:rPr lang="is-IS" dirty="0" smtClean="0">
                <a:solidFill>
                  <a:schemeClr val="tx2"/>
                </a:solidFill>
              </a:rPr>
              <a:t>….</a:t>
            </a:r>
            <a:r>
              <a:rPr lang="en-US" dirty="0" smtClean="0">
                <a:solidFill>
                  <a:schemeClr val="tx2"/>
                </a:solidFill>
              </a:rPr>
              <a:t>stopped </a:t>
            </a:r>
            <a:r>
              <a:rPr lang="en-US" dirty="0">
                <a:solidFill>
                  <a:schemeClr val="tx2"/>
                </a:solidFill>
              </a:rPr>
              <a:t>on the street, you’re a baby with three children where’s the dad!!!, </a:t>
            </a:r>
            <a:endParaRPr lang="en-US" dirty="0" smtClean="0">
              <a:solidFill>
                <a:schemeClr val="tx2"/>
              </a:solidFill>
            </a:endParaRPr>
          </a:p>
          <a:p>
            <a:r>
              <a:rPr lang="en-US" dirty="0" err="1" smtClean="0">
                <a:solidFill>
                  <a:schemeClr val="tx2"/>
                </a:solidFill>
              </a:rPr>
              <a:t>Demelza</a:t>
            </a:r>
            <a:r>
              <a:rPr lang="en-US" dirty="0" smtClean="0">
                <a:solidFill>
                  <a:schemeClr val="tx2"/>
                </a:solidFill>
              </a:rPr>
              <a:t> (19)- people </a:t>
            </a:r>
            <a:r>
              <a:rPr lang="en-US" dirty="0">
                <a:solidFill>
                  <a:schemeClr val="tx2"/>
                </a:solidFill>
              </a:rPr>
              <a:t>really don’t like young parents for a lot of reasons but mostly economic… ‘acceptable discrimination</a:t>
            </a:r>
            <a:r>
              <a:rPr lang="en-US" dirty="0" smtClean="0">
                <a:solidFill>
                  <a:schemeClr val="tx2"/>
                </a:solidFill>
              </a:rPr>
              <a:t>’…</a:t>
            </a:r>
          </a:p>
          <a:p>
            <a:r>
              <a:rPr lang="en-US" dirty="0" smtClean="0">
                <a:solidFill>
                  <a:schemeClr val="tx2"/>
                </a:solidFill>
              </a:rPr>
              <a:t>Tanya (18) – I can see how having a child young can </a:t>
            </a:r>
            <a:r>
              <a:rPr lang="en-US" dirty="0" err="1" smtClean="0">
                <a:solidFill>
                  <a:schemeClr val="tx2"/>
                </a:solidFill>
              </a:rPr>
              <a:t>disdvantage</a:t>
            </a:r>
            <a:r>
              <a:rPr lang="en-US" dirty="0" smtClean="0">
                <a:solidFill>
                  <a:schemeClr val="tx2"/>
                </a:solidFill>
              </a:rPr>
              <a:t> you</a:t>
            </a:r>
            <a:r>
              <a:rPr lang="is-IS" dirty="0" smtClean="0">
                <a:solidFill>
                  <a:schemeClr val="tx2"/>
                </a:solidFill>
              </a:rPr>
              <a:t>….</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764" y="2638044"/>
            <a:ext cx="2446319" cy="3040752"/>
          </a:xfrm>
          <a:prstGeom prst="rect">
            <a:avLst/>
          </a:prstGeom>
        </p:spPr>
      </p:pic>
    </p:spTree>
    <p:extLst>
      <p:ext uri="{BB962C8B-B14F-4D97-AF65-F5344CB8AC3E}">
        <p14:creationId xmlns:p14="http://schemas.microsoft.com/office/powerpoint/2010/main" val="3209856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964692"/>
            <a:ext cx="4744699" cy="1188720"/>
          </a:xfrm>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4491" y="3913220"/>
            <a:ext cx="4711700" cy="1155700"/>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0293" y="515242"/>
            <a:ext cx="6613819" cy="3122361"/>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1032" y="3220023"/>
            <a:ext cx="5991389" cy="2699317"/>
          </a:xfrm>
          <a:prstGeom prst="rect">
            <a:avLst/>
          </a:prstGeom>
        </p:spPr>
      </p:pic>
    </p:spTree>
    <p:extLst>
      <p:ext uri="{BB962C8B-B14F-4D97-AF65-F5344CB8AC3E}">
        <p14:creationId xmlns:p14="http://schemas.microsoft.com/office/powerpoint/2010/main" val="7301488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334" y="3486005"/>
            <a:ext cx="3698128" cy="114386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334" y="471364"/>
            <a:ext cx="9822599" cy="244027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595" y="3174424"/>
            <a:ext cx="5907338" cy="3220511"/>
          </a:xfrm>
          <a:prstGeom prst="rect">
            <a:avLst/>
          </a:prstGeom>
        </p:spPr>
      </p:pic>
    </p:spTree>
    <p:extLst>
      <p:ext uri="{BB962C8B-B14F-4D97-AF65-F5344CB8AC3E}">
        <p14:creationId xmlns:p14="http://schemas.microsoft.com/office/powerpoint/2010/main" val="41093645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19587" y="1038638"/>
            <a:ext cx="5352826" cy="104082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136" y="2550309"/>
            <a:ext cx="7729728" cy="2649498"/>
          </a:xfrm>
          <a:prstGeom prst="rect">
            <a:avLst/>
          </a:prstGeom>
        </p:spPr>
      </p:pic>
    </p:spTree>
    <p:extLst>
      <p:ext uri="{BB962C8B-B14F-4D97-AF65-F5344CB8AC3E}">
        <p14:creationId xmlns:p14="http://schemas.microsoft.com/office/powerpoint/2010/main" val="7639632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a:t>
            </a:r>
            <a:endParaRPr lang="en-GB" dirty="0"/>
          </a:p>
        </p:txBody>
      </p:sp>
      <p:sp>
        <p:nvSpPr>
          <p:cNvPr id="3" name="Content Placeholder 2"/>
          <p:cNvSpPr>
            <a:spLocks noGrp="1"/>
          </p:cNvSpPr>
          <p:nvPr>
            <p:ph idx="1"/>
          </p:nvPr>
        </p:nvSpPr>
        <p:spPr/>
        <p:txBody>
          <a:bodyPr>
            <a:normAutofit lnSpcReduction="10000"/>
          </a:bodyPr>
          <a:lstStyle/>
          <a:p>
            <a:r>
              <a:rPr lang="en-GB" dirty="0" smtClean="0">
                <a:solidFill>
                  <a:schemeClr val="tx2"/>
                </a:solidFill>
              </a:rPr>
              <a:t>Ellis-Sloan (2013) Teenage </a:t>
            </a:r>
            <a:r>
              <a:rPr lang="en-GB" dirty="0">
                <a:solidFill>
                  <a:schemeClr val="tx2"/>
                </a:solidFill>
              </a:rPr>
              <a:t>pregnancy associated with negative stereotypes, linked to welfare dependency, promiscuity and irresponsibility; </a:t>
            </a:r>
            <a:r>
              <a:rPr lang="en-GB" dirty="0" smtClean="0">
                <a:solidFill>
                  <a:schemeClr val="tx2"/>
                </a:solidFill>
              </a:rPr>
              <a:t> architects </a:t>
            </a:r>
            <a:r>
              <a:rPr lang="en-GB" dirty="0">
                <a:solidFill>
                  <a:schemeClr val="tx2"/>
                </a:solidFill>
              </a:rPr>
              <a:t>of own fate and undeserving of support</a:t>
            </a:r>
          </a:p>
          <a:p>
            <a:r>
              <a:rPr lang="en-GB" dirty="0" smtClean="0">
                <a:solidFill>
                  <a:schemeClr val="tx2"/>
                </a:solidFill>
              </a:rPr>
              <a:t>Whitley and </a:t>
            </a:r>
            <a:r>
              <a:rPr lang="en-GB" dirty="0" err="1" smtClean="0">
                <a:solidFill>
                  <a:schemeClr val="tx2"/>
                </a:solidFill>
              </a:rPr>
              <a:t>Kirmayer</a:t>
            </a:r>
            <a:r>
              <a:rPr lang="en-GB" dirty="0" smtClean="0">
                <a:solidFill>
                  <a:schemeClr val="tx2"/>
                </a:solidFill>
              </a:rPr>
              <a:t> (2008)  ‘Anglophone Euro-Canadian participants in their early 20s felt strongly stigmatised as mothers</a:t>
            </a:r>
            <a:r>
              <a:rPr lang="is-IS" dirty="0" smtClean="0">
                <a:solidFill>
                  <a:schemeClr val="tx2"/>
                </a:solidFill>
              </a:rPr>
              <a:t>…may now be experiencing aspects of social exclsuion traditionally associated with ‘teenage mothers’ </a:t>
            </a:r>
          </a:p>
          <a:p>
            <a:r>
              <a:rPr lang="en-US" dirty="0" smtClean="0">
                <a:solidFill>
                  <a:schemeClr val="tx2"/>
                </a:solidFill>
              </a:rPr>
              <a:t>V</a:t>
            </a:r>
            <a:r>
              <a:rPr lang="is-IS" dirty="0" smtClean="0">
                <a:solidFill>
                  <a:schemeClr val="tx2"/>
                </a:solidFill>
              </a:rPr>
              <a:t>alorisation of </a:t>
            </a:r>
            <a:r>
              <a:rPr lang="is-IS" dirty="0">
                <a:solidFill>
                  <a:schemeClr val="tx2"/>
                </a:solidFill>
              </a:rPr>
              <a:t>career and educational achievement as markers of ‘success</a:t>
            </a:r>
            <a:r>
              <a:rPr lang="is-IS" dirty="0" smtClean="0">
                <a:solidFill>
                  <a:schemeClr val="tx2"/>
                </a:solidFill>
              </a:rPr>
              <a:t>’ (</a:t>
            </a:r>
            <a:r>
              <a:rPr lang="en-GB" dirty="0" smtClean="0">
                <a:solidFill>
                  <a:schemeClr val="tx2"/>
                </a:solidFill>
              </a:rPr>
              <a:t>Whitley </a:t>
            </a:r>
            <a:r>
              <a:rPr lang="en-GB" dirty="0">
                <a:solidFill>
                  <a:schemeClr val="tx2"/>
                </a:solidFill>
              </a:rPr>
              <a:t>and </a:t>
            </a:r>
            <a:r>
              <a:rPr lang="en-GB" dirty="0" err="1">
                <a:solidFill>
                  <a:schemeClr val="tx2"/>
                </a:solidFill>
              </a:rPr>
              <a:t>Kirmayer</a:t>
            </a:r>
            <a:r>
              <a:rPr lang="en-GB" dirty="0">
                <a:solidFill>
                  <a:schemeClr val="tx2"/>
                </a:solidFill>
              </a:rPr>
              <a:t> </a:t>
            </a:r>
            <a:r>
              <a:rPr lang="en-GB" dirty="0" smtClean="0">
                <a:solidFill>
                  <a:schemeClr val="tx2"/>
                </a:solidFill>
              </a:rPr>
              <a:t>2008</a:t>
            </a:r>
            <a:r>
              <a:rPr lang="en-GB" dirty="0">
                <a:solidFill>
                  <a:schemeClr val="tx2"/>
                </a:solidFill>
              </a:rPr>
              <a:t>) </a:t>
            </a:r>
          </a:p>
          <a:p>
            <a:r>
              <a:rPr lang="is-IS" dirty="0">
                <a:solidFill>
                  <a:schemeClr val="tx2"/>
                </a:solidFill>
              </a:rPr>
              <a:t>T</a:t>
            </a:r>
            <a:r>
              <a:rPr lang="is-IS" dirty="0" smtClean="0">
                <a:solidFill>
                  <a:schemeClr val="tx2"/>
                </a:solidFill>
              </a:rPr>
              <a:t>his may have a deleterous effect on health – lack of self esteem and post natal depression</a:t>
            </a:r>
            <a:r>
              <a:rPr lang="is-IS" dirty="0">
                <a:solidFill>
                  <a:schemeClr val="tx2"/>
                </a:solidFill>
              </a:rPr>
              <a:t>... (</a:t>
            </a:r>
            <a:r>
              <a:rPr lang="en-GB" dirty="0">
                <a:solidFill>
                  <a:schemeClr val="tx2"/>
                </a:solidFill>
              </a:rPr>
              <a:t>Whitley and </a:t>
            </a:r>
            <a:r>
              <a:rPr lang="en-GB" dirty="0" err="1">
                <a:solidFill>
                  <a:schemeClr val="tx2"/>
                </a:solidFill>
              </a:rPr>
              <a:t>Kirmayer</a:t>
            </a:r>
            <a:r>
              <a:rPr lang="en-GB" dirty="0">
                <a:solidFill>
                  <a:schemeClr val="tx2"/>
                </a:solidFill>
              </a:rPr>
              <a:t> 2008) </a:t>
            </a:r>
            <a:endParaRPr lang="is-IS" dirty="0" smtClean="0">
              <a:solidFill>
                <a:schemeClr val="tx2"/>
              </a:solidFill>
            </a:endParaRPr>
          </a:p>
        </p:txBody>
      </p:sp>
    </p:spTree>
    <p:extLst>
      <p:ext uri="{BB962C8B-B14F-4D97-AF65-F5344CB8AC3E}">
        <p14:creationId xmlns:p14="http://schemas.microsoft.com/office/powerpoint/2010/main" val="21310503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legislation</a:t>
            </a:r>
            <a:endParaRPr lang="en-US" dirty="0"/>
          </a:p>
        </p:txBody>
      </p:sp>
      <p:sp>
        <p:nvSpPr>
          <p:cNvPr id="3" name="Content Placeholder 2"/>
          <p:cNvSpPr>
            <a:spLocks noGrp="1"/>
          </p:cNvSpPr>
          <p:nvPr>
            <p:ph idx="1"/>
          </p:nvPr>
        </p:nvSpPr>
        <p:spPr/>
        <p:txBody>
          <a:bodyPr/>
          <a:lstStyle/>
          <a:p>
            <a:r>
              <a:rPr lang="en-US" dirty="0" smtClean="0">
                <a:solidFill>
                  <a:schemeClr val="tx2"/>
                </a:solidFill>
              </a:rPr>
              <a:t>Legislation </a:t>
            </a:r>
            <a:r>
              <a:rPr lang="en-US" dirty="0" err="1" smtClean="0">
                <a:solidFill>
                  <a:schemeClr val="tx2"/>
                </a:solidFill>
              </a:rPr>
              <a:t>fuelling</a:t>
            </a:r>
            <a:r>
              <a:rPr lang="en-US" dirty="0" smtClean="0">
                <a:solidFill>
                  <a:schemeClr val="tx2"/>
                </a:solidFill>
              </a:rPr>
              <a:t> and compounding popular perceptions</a:t>
            </a:r>
          </a:p>
          <a:p>
            <a:r>
              <a:rPr lang="en-US" dirty="0" smtClean="0">
                <a:solidFill>
                  <a:schemeClr val="tx2"/>
                </a:solidFill>
              </a:rPr>
              <a:t>Extension school leaving age 18</a:t>
            </a:r>
          </a:p>
          <a:p>
            <a:r>
              <a:rPr lang="en-US" dirty="0" smtClean="0">
                <a:solidFill>
                  <a:schemeClr val="tx2"/>
                </a:solidFill>
              </a:rPr>
              <a:t>Benefits – change in living wage, universal credit at 25, discriminates against younger people and mothers under 25</a:t>
            </a:r>
          </a:p>
          <a:p>
            <a:r>
              <a:rPr lang="en-US" dirty="0" smtClean="0">
                <a:solidFill>
                  <a:schemeClr val="tx2"/>
                </a:solidFill>
              </a:rPr>
              <a:t>Others?</a:t>
            </a:r>
          </a:p>
          <a:p>
            <a:r>
              <a:rPr lang="en-US" dirty="0" smtClean="0">
                <a:solidFill>
                  <a:srgbClr val="C00000"/>
                </a:solidFill>
              </a:rPr>
              <a:t>‘Unsettling legislative shift that disadvantages those who mother earlier than the norm</a:t>
            </a:r>
            <a:r>
              <a:rPr lang="en-US" i="1" dirty="0" smtClean="0">
                <a:solidFill>
                  <a:srgbClr val="C00000"/>
                </a:solidFill>
              </a:rPr>
              <a:t>.  </a:t>
            </a:r>
            <a:r>
              <a:rPr lang="en-US" dirty="0">
                <a:solidFill>
                  <a:srgbClr val="C00000"/>
                </a:solidFill>
              </a:rPr>
              <a:t>T</a:t>
            </a:r>
            <a:r>
              <a:rPr lang="en-US" dirty="0" smtClean="0">
                <a:solidFill>
                  <a:srgbClr val="C00000"/>
                </a:solidFill>
              </a:rPr>
              <a:t>he1970 </a:t>
            </a:r>
            <a:r>
              <a:rPr lang="en-US" dirty="0">
                <a:solidFill>
                  <a:srgbClr val="C00000"/>
                </a:solidFill>
              </a:rPr>
              <a:t>birth cohort study showed that teenaged mothers </a:t>
            </a:r>
            <a:r>
              <a:rPr lang="en-US" dirty="0" smtClean="0">
                <a:solidFill>
                  <a:srgbClr val="C00000"/>
                </a:solidFill>
              </a:rPr>
              <a:t>did </a:t>
            </a:r>
            <a:r>
              <a:rPr lang="en-US" dirty="0">
                <a:solidFill>
                  <a:srgbClr val="C00000"/>
                </a:solidFill>
              </a:rPr>
              <a:t>catch up by age 30 - would this still be true</a:t>
            </a:r>
            <a:r>
              <a:rPr lang="en-US" dirty="0" smtClean="0">
                <a:solidFill>
                  <a:srgbClr val="C00000"/>
                </a:solidFill>
              </a:rPr>
              <a:t>?’ </a:t>
            </a:r>
            <a:r>
              <a:rPr lang="en-US" dirty="0" smtClean="0">
                <a:solidFill>
                  <a:schemeClr val="tx2"/>
                </a:solidFill>
              </a:rPr>
              <a:t>(Bradley 2017)</a:t>
            </a:r>
            <a:endParaRPr lang="en-GB" dirty="0">
              <a:solidFill>
                <a:schemeClr val="tx2"/>
              </a:solidFill>
            </a:endParaRPr>
          </a:p>
          <a:p>
            <a:endParaRPr lang="en-US" dirty="0"/>
          </a:p>
        </p:txBody>
      </p:sp>
    </p:spTree>
    <p:extLst>
      <p:ext uri="{BB962C8B-B14F-4D97-AF65-F5344CB8AC3E}">
        <p14:creationId xmlns:p14="http://schemas.microsoft.com/office/powerpoint/2010/main" val="750380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normAutofit/>
          </a:bodyPr>
          <a:lstStyle/>
          <a:p>
            <a:r>
              <a:rPr lang="en-US" dirty="0" smtClean="0">
                <a:solidFill>
                  <a:schemeClr val="tx2"/>
                </a:solidFill>
              </a:rPr>
              <a:t>Legislative activity extending education </a:t>
            </a:r>
            <a:r>
              <a:rPr lang="en-US" dirty="0" err="1" smtClean="0">
                <a:solidFill>
                  <a:schemeClr val="tx2"/>
                </a:solidFill>
              </a:rPr>
              <a:t>etc</a:t>
            </a:r>
            <a:r>
              <a:rPr lang="en-US" dirty="0" smtClean="0">
                <a:solidFill>
                  <a:schemeClr val="tx2"/>
                </a:solidFill>
              </a:rPr>
              <a:t> extends control of women’s fertility</a:t>
            </a:r>
          </a:p>
          <a:p>
            <a:r>
              <a:rPr lang="en-US" dirty="0" smtClean="0">
                <a:solidFill>
                  <a:schemeClr val="tx2"/>
                </a:solidFill>
              </a:rPr>
              <a:t>Devaluing of motherhood (only valued in very narrow parameters – white/middle class/middle aged)</a:t>
            </a:r>
          </a:p>
          <a:p>
            <a:r>
              <a:rPr lang="en-US" dirty="0">
                <a:solidFill>
                  <a:schemeClr val="tx2"/>
                </a:solidFill>
              </a:rPr>
              <a:t>The window of ‘opportunity’ for it to be socially acceptable for women to have children is </a:t>
            </a:r>
            <a:r>
              <a:rPr lang="en-US" dirty="0" smtClean="0">
                <a:solidFill>
                  <a:schemeClr val="tx2"/>
                </a:solidFill>
              </a:rPr>
              <a:t>narrowing</a:t>
            </a:r>
            <a:r>
              <a:rPr lang="is-IS" dirty="0" smtClean="0">
                <a:solidFill>
                  <a:schemeClr val="tx2"/>
                </a:solidFill>
              </a:rPr>
              <a:t>… biological and socio-cultural clock....(Loyal 2018)</a:t>
            </a:r>
            <a:endParaRPr lang="en-US" dirty="0">
              <a:solidFill>
                <a:schemeClr val="tx2"/>
              </a:solidFill>
            </a:endParaRPr>
          </a:p>
          <a:p>
            <a:endParaRPr lang="en-US" dirty="0"/>
          </a:p>
          <a:p>
            <a:endParaRPr lang="en-US" dirty="0"/>
          </a:p>
          <a:p>
            <a:endParaRPr lang="en-GB" dirty="0"/>
          </a:p>
        </p:txBody>
      </p:sp>
    </p:spTree>
    <p:extLst>
      <p:ext uri="{BB962C8B-B14F-4D97-AF65-F5344CB8AC3E}">
        <p14:creationId xmlns:p14="http://schemas.microsoft.com/office/powerpoint/2010/main" val="25417804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tension!</a:t>
            </a:r>
            <a:endParaRPr lang="en-US" dirty="0"/>
          </a:p>
        </p:txBody>
      </p:sp>
      <p:sp>
        <p:nvSpPr>
          <p:cNvPr id="3" name="Content Placeholder 2"/>
          <p:cNvSpPr>
            <a:spLocks noGrp="1"/>
          </p:cNvSpPr>
          <p:nvPr>
            <p:ph idx="1"/>
          </p:nvPr>
        </p:nvSpPr>
        <p:spPr/>
        <p:txBody>
          <a:bodyPr>
            <a:normAutofit/>
          </a:bodyPr>
          <a:lstStyle/>
          <a:p>
            <a:r>
              <a:rPr lang="en-US" dirty="0" smtClean="0">
                <a:solidFill>
                  <a:schemeClr val="tx2"/>
                </a:solidFill>
              </a:rPr>
              <a:t>‘There </a:t>
            </a:r>
            <a:r>
              <a:rPr lang="en-US" dirty="0">
                <a:solidFill>
                  <a:schemeClr val="tx2"/>
                </a:solidFill>
              </a:rPr>
              <a:t>is stigma attached to ‘teenage’ mothers so most teen-age mothers prefer to identify as young </a:t>
            </a:r>
            <a:r>
              <a:rPr lang="en-US" dirty="0" smtClean="0">
                <a:solidFill>
                  <a:schemeClr val="tx2"/>
                </a:solidFill>
              </a:rPr>
              <a:t>mothers’ </a:t>
            </a:r>
            <a:r>
              <a:rPr lang="en-US" dirty="0">
                <a:solidFill>
                  <a:schemeClr val="tx2"/>
                </a:solidFill>
              </a:rPr>
              <a:t>(Bradley </a:t>
            </a:r>
            <a:r>
              <a:rPr lang="en-US" dirty="0" smtClean="0">
                <a:solidFill>
                  <a:schemeClr val="tx2"/>
                </a:solidFill>
              </a:rPr>
              <a:t>2017)</a:t>
            </a:r>
            <a:endParaRPr lang="en-US" dirty="0">
              <a:solidFill>
                <a:schemeClr val="tx2"/>
              </a:solidFill>
            </a:endParaRPr>
          </a:p>
          <a:p>
            <a:r>
              <a:rPr lang="en-US" dirty="0">
                <a:solidFill>
                  <a:schemeClr val="tx2"/>
                </a:solidFill>
              </a:rPr>
              <a:t>Teenaged mothers who have since passed their 20</a:t>
            </a:r>
            <a:r>
              <a:rPr lang="en-US" baseline="30000" dirty="0">
                <a:solidFill>
                  <a:schemeClr val="tx2"/>
                </a:solidFill>
              </a:rPr>
              <a:t>th</a:t>
            </a:r>
            <a:r>
              <a:rPr lang="en-US" dirty="0">
                <a:solidFill>
                  <a:schemeClr val="tx2"/>
                </a:solidFill>
              </a:rPr>
              <a:t> birthday may still feel or experience some of the stigma of being a teenage mother, e.g. I still may call myself a young mother as, at 38, I am </a:t>
            </a:r>
            <a:r>
              <a:rPr lang="en-US" i="1" dirty="0">
                <a:solidFill>
                  <a:schemeClr val="tx2"/>
                </a:solidFill>
              </a:rPr>
              <a:t>younger</a:t>
            </a:r>
            <a:r>
              <a:rPr lang="en-US" dirty="0">
                <a:solidFill>
                  <a:schemeClr val="tx2"/>
                </a:solidFill>
              </a:rPr>
              <a:t> that other parents of 21 year </a:t>
            </a:r>
            <a:r>
              <a:rPr lang="en-US" dirty="0" smtClean="0">
                <a:solidFill>
                  <a:schemeClr val="tx2"/>
                </a:solidFill>
              </a:rPr>
              <a:t>olds’ </a:t>
            </a:r>
            <a:r>
              <a:rPr lang="en-US" dirty="0">
                <a:solidFill>
                  <a:schemeClr val="tx2"/>
                </a:solidFill>
              </a:rPr>
              <a:t>(Bradley </a:t>
            </a:r>
            <a:r>
              <a:rPr lang="en-US" dirty="0" smtClean="0">
                <a:solidFill>
                  <a:schemeClr val="tx2"/>
                </a:solidFill>
              </a:rPr>
              <a:t>2017)</a:t>
            </a:r>
          </a:p>
          <a:p>
            <a:r>
              <a:rPr lang="en-US" dirty="0" smtClean="0">
                <a:solidFill>
                  <a:schemeClr val="tx2"/>
                </a:solidFill>
              </a:rPr>
              <a:t>YET popular use extends stigma in use of ‘young’ which can be used ‘elastically’; negative self esteem and health consequences, wider issues relating to the control of women’s fertility</a:t>
            </a:r>
            <a:r>
              <a:rPr lang="is-IS" dirty="0" smtClean="0">
                <a:solidFill>
                  <a:schemeClr val="tx2"/>
                </a:solidFill>
              </a:rPr>
              <a:t>…</a:t>
            </a:r>
            <a:endParaRPr lang="en-US" dirty="0">
              <a:solidFill>
                <a:schemeClr val="tx2"/>
              </a:solidFill>
            </a:endParaRPr>
          </a:p>
          <a:p>
            <a:endParaRPr lang="en-US" dirty="0"/>
          </a:p>
        </p:txBody>
      </p:sp>
    </p:spTree>
    <p:extLst>
      <p:ext uri="{BB962C8B-B14F-4D97-AF65-F5344CB8AC3E}">
        <p14:creationId xmlns:p14="http://schemas.microsoft.com/office/powerpoint/2010/main" val="1109209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pPr marL="0" indent="0" algn="ctr">
              <a:buNone/>
            </a:pPr>
            <a:endParaRPr lang="en-US" sz="3200" dirty="0" smtClean="0"/>
          </a:p>
          <a:p>
            <a:pPr marL="0" lvl="2" indent="0" algn="ctr">
              <a:buNone/>
            </a:pPr>
            <a:r>
              <a:rPr lang="en-US" sz="2000" dirty="0" smtClean="0">
                <a:solidFill>
                  <a:schemeClr val="tx2"/>
                </a:solidFill>
              </a:rPr>
              <a:t>How to </a:t>
            </a:r>
            <a:r>
              <a:rPr lang="en-US" sz="2000" dirty="0">
                <a:solidFill>
                  <a:schemeClr val="tx2"/>
                </a:solidFill>
              </a:rPr>
              <a:t>advocate for social change on behalf of </a:t>
            </a:r>
            <a:r>
              <a:rPr lang="en-US" sz="2000" dirty="0" smtClean="0">
                <a:solidFill>
                  <a:schemeClr val="tx2"/>
                </a:solidFill>
              </a:rPr>
              <a:t>women?</a:t>
            </a:r>
          </a:p>
          <a:p>
            <a:pPr marL="0" lvl="2" indent="0" algn="ctr">
              <a:buNone/>
            </a:pPr>
            <a:endParaRPr lang="en-US" dirty="0">
              <a:solidFill>
                <a:schemeClr val="tx2"/>
              </a:solidFill>
            </a:endParaRPr>
          </a:p>
          <a:p>
            <a:pPr marL="0" indent="0" algn="ctr">
              <a:buNone/>
            </a:pPr>
            <a:r>
              <a:rPr lang="en-US" sz="2800" dirty="0" smtClean="0">
                <a:solidFill>
                  <a:schemeClr val="tx2"/>
                </a:solidFill>
              </a:rPr>
              <a:t>Discuss!!</a:t>
            </a:r>
          </a:p>
          <a:p>
            <a:pPr marL="0" indent="0" algn="ctr">
              <a:buNone/>
            </a:pPr>
            <a:endParaRPr lang="en-US" sz="2800" dirty="0">
              <a:solidFill>
                <a:schemeClr val="tx2"/>
              </a:solidFill>
            </a:endParaRPr>
          </a:p>
          <a:p>
            <a:pPr marL="0" indent="0" algn="ctr">
              <a:buNone/>
            </a:pPr>
            <a:r>
              <a:rPr lang="en-US" sz="2800" dirty="0" smtClean="0">
                <a:solidFill>
                  <a:schemeClr val="tx2"/>
                </a:solidFill>
              </a:rPr>
              <a:t>Thank you</a:t>
            </a:r>
            <a:endParaRPr lang="en-US" sz="2800" dirty="0">
              <a:solidFill>
                <a:schemeClr val="tx2"/>
              </a:solidFill>
            </a:endParaRPr>
          </a:p>
        </p:txBody>
      </p:sp>
    </p:spTree>
    <p:extLst>
      <p:ext uri="{BB962C8B-B14F-4D97-AF65-F5344CB8AC3E}">
        <p14:creationId xmlns:p14="http://schemas.microsoft.com/office/powerpoint/2010/main" val="1821796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19229"/>
            <a:ext cx="7729728" cy="1188720"/>
          </a:xfrm>
        </p:spPr>
        <p:txBody>
          <a:bodyPr/>
          <a:lstStyle/>
          <a:p>
            <a:r>
              <a:rPr lang="en-US" dirty="0" smtClean="0"/>
              <a:t>references</a:t>
            </a:r>
            <a:endParaRPr lang="en-US" dirty="0"/>
          </a:p>
        </p:txBody>
      </p:sp>
      <p:sp>
        <p:nvSpPr>
          <p:cNvPr id="3" name="Content Placeholder 2"/>
          <p:cNvSpPr>
            <a:spLocks noGrp="1"/>
          </p:cNvSpPr>
          <p:nvPr>
            <p:ph idx="1"/>
          </p:nvPr>
        </p:nvSpPr>
        <p:spPr>
          <a:xfrm>
            <a:off x="2231136" y="1635162"/>
            <a:ext cx="7729728" cy="5222838"/>
          </a:xfrm>
        </p:spPr>
        <p:txBody>
          <a:bodyPr>
            <a:normAutofit fontScale="92500" lnSpcReduction="20000"/>
          </a:bodyPr>
          <a:lstStyle/>
          <a:p>
            <a:pPr marL="0" indent="0">
              <a:buNone/>
            </a:pPr>
            <a:r>
              <a:rPr lang="en-US" dirty="0">
                <a:solidFill>
                  <a:schemeClr val="tx2"/>
                </a:solidFill>
              </a:rPr>
              <a:t>Arai, L. 2009. </a:t>
            </a:r>
            <a:r>
              <a:rPr lang="en-US" i="1" dirty="0">
                <a:solidFill>
                  <a:schemeClr val="tx2"/>
                </a:solidFill>
              </a:rPr>
              <a:t>Teenage pregnancy: The making and unmaking of a problem</a:t>
            </a:r>
            <a:r>
              <a:rPr lang="en-US" dirty="0">
                <a:solidFill>
                  <a:schemeClr val="tx2"/>
                </a:solidFill>
              </a:rPr>
              <a:t>. Policy Press. </a:t>
            </a:r>
            <a:r>
              <a:rPr lang="en-US" dirty="0" smtClean="0">
                <a:solidFill>
                  <a:schemeClr val="tx2"/>
                </a:solidFill>
              </a:rPr>
              <a:t>London.</a:t>
            </a:r>
          </a:p>
          <a:p>
            <a:pPr marL="0" indent="0">
              <a:buNone/>
            </a:pPr>
            <a:r>
              <a:rPr lang="en-US" dirty="0" smtClean="0">
                <a:solidFill>
                  <a:schemeClr val="tx2"/>
                </a:solidFill>
              </a:rPr>
              <a:t>Benson</a:t>
            </a:r>
            <a:r>
              <a:rPr lang="en-US" dirty="0">
                <a:solidFill>
                  <a:schemeClr val="tx2"/>
                </a:solidFill>
              </a:rPr>
              <a:t>, J. 2017. Young Motherhood. The Triumphs, the Challenges, the Truth. Word is Bond Publishing. UK. </a:t>
            </a:r>
            <a:endParaRPr lang="en-US" dirty="0" smtClean="0">
              <a:solidFill>
                <a:schemeClr val="tx2"/>
              </a:solidFill>
            </a:endParaRPr>
          </a:p>
          <a:p>
            <a:pPr marL="0" indent="0">
              <a:buNone/>
            </a:pPr>
            <a:r>
              <a:rPr lang="en-US" dirty="0" smtClean="0">
                <a:solidFill>
                  <a:schemeClr val="tx2"/>
                </a:solidFill>
              </a:rPr>
              <a:t>Bradley, J. 2017. Private </a:t>
            </a:r>
            <a:r>
              <a:rPr lang="en-US" dirty="0" err="1" smtClean="0">
                <a:solidFill>
                  <a:schemeClr val="tx2"/>
                </a:solidFill>
              </a:rPr>
              <a:t>correspondance</a:t>
            </a:r>
            <a:r>
              <a:rPr lang="en-US" dirty="0" smtClean="0">
                <a:solidFill>
                  <a:schemeClr val="tx2"/>
                </a:solidFill>
              </a:rPr>
              <a:t>. @</a:t>
            </a:r>
            <a:r>
              <a:rPr lang="en-US" dirty="0" err="1" smtClean="0">
                <a:solidFill>
                  <a:schemeClr val="tx2"/>
                </a:solidFill>
              </a:rPr>
              <a:t>prymface</a:t>
            </a:r>
            <a:r>
              <a:rPr lang="en-US" dirty="0" smtClean="0">
                <a:solidFill>
                  <a:schemeClr val="tx2"/>
                </a:solidFill>
              </a:rPr>
              <a:t> </a:t>
            </a:r>
          </a:p>
          <a:p>
            <a:pPr marL="0" indent="0">
              <a:buNone/>
            </a:pPr>
            <a:r>
              <a:rPr lang="en-US" dirty="0" smtClean="0">
                <a:solidFill>
                  <a:schemeClr val="tx2"/>
                </a:solidFill>
              </a:rPr>
              <a:t>DH</a:t>
            </a:r>
            <a:r>
              <a:rPr lang="en-US" dirty="0">
                <a:solidFill>
                  <a:schemeClr val="tx2"/>
                </a:solidFill>
              </a:rPr>
              <a:t>. 1992. Health of the Nation. HMSO. London.</a:t>
            </a:r>
          </a:p>
          <a:p>
            <a:pPr marL="0" indent="0">
              <a:buNone/>
            </a:pPr>
            <a:r>
              <a:rPr lang="en-US" dirty="0" smtClean="0">
                <a:solidFill>
                  <a:schemeClr val="tx2"/>
                </a:solidFill>
              </a:rPr>
              <a:t>Ellis-Sloan</a:t>
            </a:r>
            <a:r>
              <a:rPr lang="en-US" dirty="0">
                <a:solidFill>
                  <a:schemeClr val="tx2"/>
                </a:solidFill>
              </a:rPr>
              <a:t>, K., 2014. Teenage mothers, stigma and their ‘presentations of self’. </a:t>
            </a:r>
            <a:r>
              <a:rPr lang="en-US" i="1" dirty="0">
                <a:solidFill>
                  <a:schemeClr val="tx2"/>
                </a:solidFill>
              </a:rPr>
              <a:t>Sociological Research Online</a:t>
            </a:r>
            <a:r>
              <a:rPr lang="en-US" dirty="0">
                <a:solidFill>
                  <a:schemeClr val="tx2"/>
                </a:solidFill>
              </a:rPr>
              <a:t>, </a:t>
            </a:r>
            <a:r>
              <a:rPr lang="en-US" i="1" dirty="0">
                <a:solidFill>
                  <a:schemeClr val="tx2"/>
                </a:solidFill>
              </a:rPr>
              <a:t>19</a:t>
            </a:r>
            <a:r>
              <a:rPr lang="en-US" dirty="0">
                <a:solidFill>
                  <a:schemeClr val="tx2"/>
                </a:solidFill>
              </a:rPr>
              <a:t>(1), pp.1-13. </a:t>
            </a:r>
            <a:endParaRPr lang="en-US" dirty="0" smtClean="0">
              <a:solidFill>
                <a:schemeClr val="tx2"/>
              </a:solidFill>
            </a:endParaRPr>
          </a:p>
          <a:p>
            <a:pPr marL="0" indent="0">
              <a:buNone/>
            </a:pPr>
            <a:r>
              <a:rPr lang="en-US" dirty="0" err="1" smtClean="0">
                <a:solidFill>
                  <a:schemeClr val="tx2"/>
                </a:solidFill>
              </a:rPr>
              <a:t>Fearley</a:t>
            </a:r>
            <a:r>
              <a:rPr lang="en-US" dirty="0" smtClean="0">
                <a:solidFill>
                  <a:schemeClr val="tx2"/>
                </a:solidFill>
              </a:rPr>
              <a:t>, B. 2018. An investigation into the lived experiences of young women who are also mothers. Critical Public Health. 17(4), pp311-316. </a:t>
            </a:r>
          </a:p>
          <a:p>
            <a:pPr marL="0" indent="0">
              <a:buNone/>
            </a:pPr>
            <a:r>
              <a:rPr lang="en-US" dirty="0" smtClean="0">
                <a:solidFill>
                  <a:schemeClr val="tx2"/>
                </a:solidFill>
              </a:rPr>
              <a:t>Foucault</a:t>
            </a:r>
            <a:r>
              <a:rPr lang="en-US" dirty="0">
                <a:solidFill>
                  <a:schemeClr val="tx2"/>
                </a:solidFill>
              </a:rPr>
              <a:t>, M., 1980. Power/knowledge: Selected interviews and other writings, 1972-1977. Pantheon. </a:t>
            </a:r>
            <a:r>
              <a:rPr lang="en-US" dirty="0" smtClean="0">
                <a:solidFill>
                  <a:schemeClr val="tx2"/>
                </a:solidFill>
              </a:rPr>
              <a:t>UK.</a:t>
            </a:r>
          </a:p>
          <a:p>
            <a:pPr marL="0" indent="0">
              <a:buNone/>
            </a:pPr>
            <a:r>
              <a:rPr lang="en-US" dirty="0" err="1" smtClean="0">
                <a:solidFill>
                  <a:schemeClr val="tx2"/>
                </a:solidFill>
              </a:rPr>
              <a:t>Goncalves</a:t>
            </a:r>
            <a:r>
              <a:rPr lang="en-US" dirty="0">
                <a:solidFill>
                  <a:schemeClr val="tx2"/>
                </a:solidFill>
              </a:rPr>
              <a:t>, H., Souza, AD., Tavares, PA., Cruz, SH. and </a:t>
            </a:r>
            <a:r>
              <a:rPr lang="en-US" dirty="0" err="1">
                <a:solidFill>
                  <a:schemeClr val="tx2"/>
                </a:solidFill>
              </a:rPr>
              <a:t>Behague</a:t>
            </a:r>
            <a:r>
              <a:rPr lang="en-US" dirty="0">
                <a:solidFill>
                  <a:schemeClr val="tx2"/>
                </a:solidFill>
              </a:rPr>
              <a:t>, DP. 2011. Contraceptive </a:t>
            </a:r>
            <a:r>
              <a:rPr lang="en-US" dirty="0" err="1">
                <a:solidFill>
                  <a:schemeClr val="tx2"/>
                </a:solidFill>
              </a:rPr>
              <a:t>medicalisation</a:t>
            </a:r>
            <a:r>
              <a:rPr lang="en-US" dirty="0">
                <a:solidFill>
                  <a:schemeClr val="tx2"/>
                </a:solidFill>
              </a:rPr>
              <a:t>, fear of infertility and teenage pregnancy in Brazil. </a:t>
            </a:r>
            <a:r>
              <a:rPr lang="en-US" i="1" dirty="0">
                <a:solidFill>
                  <a:schemeClr val="tx2"/>
                </a:solidFill>
              </a:rPr>
              <a:t>Culture, health &amp; sexuality, </a:t>
            </a:r>
            <a:r>
              <a:rPr lang="en-US" dirty="0">
                <a:solidFill>
                  <a:schemeClr val="tx2"/>
                </a:solidFill>
              </a:rPr>
              <a:t>13(2), pp. 201-215.</a:t>
            </a:r>
          </a:p>
          <a:p>
            <a:pPr marL="0" indent="0">
              <a:buNone/>
            </a:pPr>
            <a:r>
              <a:rPr lang="en-US" dirty="0" err="1" smtClean="0">
                <a:solidFill>
                  <a:schemeClr val="tx2"/>
                </a:solidFill>
              </a:rPr>
              <a:t>Herrman</a:t>
            </a:r>
            <a:r>
              <a:rPr lang="en-US" dirty="0">
                <a:solidFill>
                  <a:schemeClr val="tx2"/>
                </a:solidFill>
              </a:rPr>
              <a:t>, JW. 2007. Repeat pregnancy in adolescence: intentions and decision making. </a:t>
            </a:r>
            <a:r>
              <a:rPr lang="en-US" i="1" dirty="0">
                <a:solidFill>
                  <a:schemeClr val="tx2"/>
                </a:solidFill>
              </a:rPr>
              <a:t>MCN. The American journal of maternal child nursing, </a:t>
            </a:r>
            <a:r>
              <a:rPr lang="en-US" dirty="0">
                <a:solidFill>
                  <a:schemeClr val="tx2"/>
                </a:solidFill>
              </a:rPr>
              <a:t>32(2), pp. </a:t>
            </a:r>
            <a:r>
              <a:rPr lang="en-US" dirty="0" smtClean="0">
                <a:solidFill>
                  <a:schemeClr val="tx2"/>
                </a:solidFill>
              </a:rPr>
              <a:t>89-94.</a:t>
            </a:r>
          </a:p>
          <a:p>
            <a:pPr marL="0" indent="0">
              <a:buNone/>
            </a:pPr>
            <a:r>
              <a:rPr lang="en-US" dirty="0" err="1" smtClean="0">
                <a:solidFill>
                  <a:schemeClr val="tx2"/>
                </a:solidFill>
              </a:rPr>
              <a:t>Herrman</a:t>
            </a:r>
            <a:r>
              <a:rPr lang="en-US" dirty="0">
                <a:solidFill>
                  <a:schemeClr val="tx2"/>
                </a:solidFill>
              </a:rPr>
              <a:t>, JW. 2006. The voices of teen mothers: The experience of repeat pregnancy. </a:t>
            </a:r>
            <a:r>
              <a:rPr lang="en-US" i="1" dirty="0">
                <a:solidFill>
                  <a:schemeClr val="tx2"/>
                </a:solidFill>
              </a:rPr>
              <a:t>MCN: The American Journal of Maternal/Child Nursing</a:t>
            </a:r>
            <a:r>
              <a:rPr lang="en-US" dirty="0">
                <a:solidFill>
                  <a:schemeClr val="tx2"/>
                </a:solidFill>
              </a:rPr>
              <a:t>, </a:t>
            </a:r>
            <a:r>
              <a:rPr lang="en-US" i="1" dirty="0">
                <a:solidFill>
                  <a:schemeClr val="tx2"/>
                </a:solidFill>
              </a:rPr>
              <a:t>31</a:t>
            </a:r>
            <a:r>
              <a:rPr lang="en-US" dirty="0">
                <a:solidFill>
                  <a:schemeClr val="tx2"/>
                </a:solidFill>
              </a:rPr>
              <a:t>(4), pp. </a:t>
            </a:r>
            <a:r>
              <a:rPr lang="en-US" dirty="0" smtClean="0">
                <a:solidFill>
                  <a:schemeClr val="tx2"/>
                </a:solidFill>
              </a:rPr>
              <a:t>243-249. </a:t>
            </a:r>
          </a:p>
          <a:p>
            <a:pPr marL="0" indent="0">
              <a:buNone/>
            </a:pPr>
            <a:endParaRPr lang="en-US" dirty="0">
              <a:solidFill>
                <a:srgbClr val="C00000"/>
              </a:solidFill>
            </a:endParaRPr>
          </a:p>
          <a:p>
            <a:pPr marL="0" indent="0">
              <a:buNone/>
            </a:pPr>
            <a:endParaRPr lang="en-US" dirty="0" smtClean="0"/>
          </a:p>
        </p:txBody>
      </p:sp>
    </p:spTree>
    <p:extLst>
      <p:ext uri="{BB962C8B-B14F-4D97-AF65-F5344CB8AC3E}">
        <p14:creationId xmlns:p14="http://schemas.microsoft.com/office/powerpoint/2010/main" val="1311464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512869"/>
            <a:ext cx="7729728" cy="1188720"/>
          </a:xfrm>
        </p:spPr>
        <p:txBody>
          <a:bodyPr/>
          <a:lstStyle/>
          <a:p>
            <a:r>
              <a:rPr lang="en-US" smtClean="0"/>
              <a:t>references</a:t>
            </a:r>
            <a:endParaRPr lang="en-US"/>
          </a:p>
        </p:txBody>
      </p:sp>
      <p:sp>
        <p:nvSpPr>
          <p:cNvPr id="3" name="Content Placeholder 2"/>
          <p:cNvSpPr>
            <a:spLocks noGrp="1"/>
          </p:cNvSpPr>
          <p:nvPr>
            <p:ph idx="1"/>
          </p:nvPr>
        </p:nvSpPr>
        <p:spPr>
          <a:xfrm>
            <a:off x="2231136" y="1871832"/>
            <a:ext cx="7729728" cy="4615030"/>
          </a:xfrm>
        </p:spPr>
        <p:txBody>
          <a:bodyPr>
            <a:normAutofit fontScale="92500" lnSpcReduction="20000"/>
          </a:bodyPr>
          <a:lstStyle/>
          <a:p>
            <a:pPr marL="0" indent="0">
              <a:buNone/>
            </a:pPr>
            <a:r>
              <a:rPr lang="en-US" dirty="0">
                <a:solidFill>
                  <a:schemeClr val="tx2"/>
                </a:solidFill>
              </a:rPr>
              <a:t>Loyal, S. 2018. Exploring women's perceptions of reproductive timing within British South Asian communities: A qualitative study.  Presentation at POWES conference 2018. </a:t>
            </a:r>
          </a:p>
          <a:p>
            <a:pPr marL="0" indent="0">
              <a:buNone/>
            </a:pPr>
            <a:r>
              <a:rPr lang="en-US" dirty="0" err="1">
                <a:solidFill>
                  <a:schemeClr val="tx2"/>
                </a:solidFill>
              </a:rPr>
              <a:t>Mauthner</a:t>
            </a:r>
            <a:r>
              <a:rPr lang="en-US" dirty="0">
                <a:solidFill>
                  <a:schemeClr val="tx2"/>
                </a:solidFill>
              </a:rPr>
              <a:t>, N. and </a:t>
            </a:r>
            <a:r>
              <a:rPr lang="en-US" dirty="0" err="1">
                <a:solidFill>
                  <a:schemeClr val="tx2"/>
                </a:solidFill>
              </a:rPr>
              <a:t>Doucet</a:t>
            </a:r>
            <a:r>
              <a:rPr lang="en-US" dirty="0">
                <a:solidFill>
                  <a:schemeClr val="tx2"/>
                </a:solidFill>
              </a:rPr>
              <a:t>, A. 1998. Reflections on a Voice- </a:t>
            </a:r>
            <a:r>
              <a:rPr lang="en-US" dirty="0" err="1">
                <a:solidFill>
                  <a:schemeClr val="tx2"/>
                </a:solidFill>
              </a:rPr>
              <a:t>Centred</a:t>
            </a:r>
            <a:r>
              <a:rPr lang="en-US" dirty="0">
                <a:solidFill>
                  <a:schemeClr val="tx2"/>
                </a:solidFill>
              </a:rPr>
              <a:t> Relational Method of Data Analysis: </a:t>
            </a:r>
            <a:r>
              <a:rPr lang="en-US" dirty="0" err="1">
                <a:solidFill>
                  <a:schemeClr val="tx2"/>
                </a:solidFill>
              </a:rPr>
              <a:t>Analysing</a:t>
            </a:r>
            <a:r>
              <a:rPr lang="en-US" dirty="0">
                <a:solidFill>
                  <a:schemeClr val="tx2"/>
                </a:solidFill>
              </a:rPr>
              <a:t> Maternal and Domestic Voices, pp. 119-144. In Feminist Dilemmas in Qualitative Research: Private Lives and Public Texts. </a:t>
            </a:r>
            <a:r>
              <a:rPr lang="en-US" dirty="0" err="1">
                <a:solidFill>
                  <a:schemeClr val="tx2"/>
                </a:solidFill>
              </a:rPr>
              <a:t>Eds</a:t>
            </a:r>
            <a:r>
              <a:rPr lang="en-US" dirty="0">
                <a:solidFill>
                  <a:schemeClr val="tx2"/>
                </a:solidFill>
              </a:rPr>
              <a:t>: </a:t>
            </a:r>
            <a:r>
              <a:rPr lang="en-US" dirty="0" err="1">
                <a:solidFill>
                  <a:schemeClr val="tx2"/>
                </a:solidFill>
              </a:rPr>
              <a:t>Ribbens</a:t>
            </a:r>
            <a:r>
              <a:rPr lang="en-US" dirty="0">
                <a:solidFill>
                  <a:schemeClr val="tx2"/>
                </a:solidFill>
              </a:rPr>
              <a:t>, J. and Rosalind Edwards, R.  Sage, London.</a:t>
            </a:r>
          </a:p>
          <a:p>
            <a:pPr marL="0" indent="0">
              <a:buNone/>
            </a:pPr>
            <a:r>
              <a:rPr lang="en-US" dirty="0" smtClean="0">
                <a:solidFill>
                  <a:schemeClr val="tx2"/>
                </a:solidFill>
              </a:rPr>
              <a:t>Public </a:t>
            </a:r>
            <a:r>
              <a:rPr lang="en-US" dirty="0">
                <a:solidFill>
                  <a:schemeClr val="tx2"/>
                </a:solidFill>
              </a:rPr>
              <a:t>Health England. 2016.  A framework for supporting teenage mothers and young fathers. </a:t>
            </a:r>
            <a:r>
              <a:rPr lang="en-US" u="sng" dirty="0">
                <a:solidFill>
                  <a:schemeClr val="tx2"/>
                </a:solidFill>
                <a:hlinkClick r:id="rId2"/>
              </a:rPr>
              <a:t>https://www.gov.uk/government/uploads/system/uploads/attachment_data/file/524506/PHE_LGA_Framework_for_supporting_teenage_mothers_and_young_fathers.pdf</a:t>
            </a:r>
            <a:r>
              <a:rPr lang="en-US" u="sng" dirty="0">
                <a:solidFill>
                  <a:schemeClr val="tx2"/>
                </a:solidFill>
              </a:rPr>
              <a:t> </a:t>
            </a:r>
            <a:r>
              <a:rPr lang="en-US" dirty="0">
                <a:solidFill>
                  <a:schemeClr val="tx2"/>
                </a:solidFill>
              </a:rPr>
              <a:t>  (accessed October 2016).</a:t>
            </a:r>
          </a:p>
          <a:p>
            <a:pPr marL="0" indent="0">
              <a:buNone/>
            </a:pPr>
            <a:r>
              <a:rPr lang="en-US" dirty="0" err="1">
                <a:solidFill>
                  <a:schemeClr val="tx2"/>
                </a:solidFill>
              </a:rPr>
              <a:t>Qvortrup</a:t>
            </a:r>
            <a:r>
              <a:rPr lang="en-US" dirty="0">
                <a:solidFill>
                  <a:schemeClr val="tx2"/>
                </a:solidFill>
              </a:rPr>
              <a:t>, J. 2005. Varieties of childhood. In Studies in modern childhood, pp. 1-20. Palgrave Macmillan UK</a:t>
            </a:r>
            <a:r>
              <a:rPr lang="en-US" dirty="0" smtClean="0">
                <a:solidFill>
                  <a:schemeClr val="tx2"/>
                </a:solidFill>
              </a:rPr>
              <a:t>.</a:t>
            </a:r>
          </a:p>
          <a:p>
            <a:pPr marL="0" indent="0">
              <a:buNone/>
            </a:pPr>
            <a:r>
              <a:rPr lang="en-US" dirty="0">
                <a:solidFill>
                  <a:schemeClr val="tx2"/>
                </a:solidFill>
              </a:rPr>
              <a:t>Rose, N. 1990. Governing the soul: the shaping of the private self. Taylor and Frances/</a:t>
            </a:r>
            <a:r>
              <a:rPr lang="en-US" dirty="0" err="1">
                <a:solidFill>
                  <a:schemeClr val="tx2"/>
                </a:solidFill>
              </a:rPr>
              <a:t>Routeledge</a:t>
            </a:r>
            <a:r>
              <a:rPr lang="en-US" dirty="0">
                <a:solidFill>
                  <a:schemeClr val="tx2"/>
                </a:solidFill>
              </a:rPr>
              <a:t>, UK. </a:t>
            </a:r>
            <a:endParaRPr lang="en-US" dirty="0" smtClean="0">
              <a:solidFill>
                <a:schemeClr val="tx2"/>
              </a:solidFill>
            </a:endParaRPr>
          </a:p>
          <a:p>
            <a:pPr marL="0" indent="0">
              <a:buNone/>
            </a:pPr>
            <a:r>
              <a:rPr lang="en-US" dirty="0">
                <a:solidFill>
                  <a:schemeClr val="tx2"/>
                </a:solidFill>
              </a:rPr>
              <a:t>Social Exclusion Unit. 1999. Teenage Pregnancy Strategy. HMSO, London</a:t>
            </a:r>
            <a:r>
              <a:rPr lang="en-US" i="1" dirty="0" smtClean="0">
                <a:solidFill>
                  <a:schemeClr val="tx2"/>
                </a:solidFill>
              </a:rPr>
              <a:t>.</a:t>
            </a:r>
          </a:p>
          <a:p>
            <a:pPr marL="0" indent="0">
              <a:buNone/>
            </a:pPr>
            <a:endParaRPr lang="en-US" dirty="0">
              <a:solidFill>
                <a:schemeClr val="tx1"/>
              </a:solidFill>
            </a:endParaRPr>
          </a:p>
          <a:p>
            <a:pPr marL="0" indent="0">
              <a:buNone/>
            </a:pPr>
            <a:endParaRPr lang="en-US" i="1" dirty="0" smtClean="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16942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405293"/>
            <a:ext cx="7729728" cy="1188720"/>
          </a:xfrm>
        </p:spPr>
        <p:txBody>
          <a:bodyPr/>
          <a:lstStyle/>
          <a:p>
            <a:r>
              <a:rPr lang="en-US" dirty="0" smtClean="0"/>
              <a:t>references</a:t>
            </a:r>
            <a:endParaRPr lang="en-US" dirty="0"/>
          </a:p>
        </p:txBody>
      </p:sp>
      <p:sp>
        <p:nvSpPr>
          <p:cNvPr id="3" name="Content Placeholder 2"/>
          <p:cNvSpPr>
            <a:spLocks noGrp="1"/>
          </p:cNvSpPr>
          <p:nvPr>
            <p:ph idx="1"/>
          </p:nvPr>
        </p:nvSpPr>
        <p:spPr>
          <a:xfrm>
            <a:off x="2231136" y="1731981"/>
            <a:ext cx="7729728" cy="4845463"/>
          </a:xfrm>
        </p:spPr>
        <p:txBody>
          <a:bodyPr>
            <a:normAutofit fontScale="92500" lnSpcReduction="20000"/>
          </a:bodyPr>
          <a:lstStyle/>
          <a:p>
            <a:pPr marL="0" indent="0">
              <a:buNone/>
            </a:pPr>
            <a:r>
              <a:rPr lang="en-US" dirty="0" err="1">
                <a:solidFill>
                  <a:schemeClr val="tx2"/>
                </a:solidFill>
              </a:rPr>
              <a:t>SmithBattle</a:t>
            </a:r>
            <a:r>
              <a:rPr lang="en-US" dirty="0">
                <a:solidFill>
                  <a:schemeClr val="tx2"/>
                </a:solidFill>
              </a:rPr>
              <a:t>, L. 2018. Teen Mothering in the United States: Fertile Ground for Shifting the Paradigm. Pp75-104 in Re/Assembling the Pregnant and Parenting Teenager: Narratives from the field(s). </a:t>
            </a:r>
            <a:r>
              <a:rPr lang="en-US" dirty="0" err="1">
                <a:solidFill>
                  <a:schemeClr val="tx2"/>
                </a:solidFill>
              </a:rPr>
              <a:t>Eds</a:t>
            </a:r>
            <a:r>
              <a:rPr lang="en-US" dirty="0">
                <a:solidFill>
                  <a:schemeClr val="tx2"/>
                </a:solidFill>
              </a:rPr>
              <a:t> Kamp, A and </a:t>
            </a:r>
            <a:r>
              <a:rPr lang="en-US" dirty="0" err="1">
                <a:solidFill>
                  <a:schemeClr val="tx2"/>
                </a:solidFill>
              </a:rPr>
              <a:t>McSharry</a:t>
            </a:r>
            <a:r>
              <a:rPr lang="en-US" dirty="0">
                <a:solidFill>
                  <a:schemeClr val="tx2"/>
                </a:solidFill>
              </a:rPr>
              <a:t>, M. Oxford. Peter Lang.</a:t>
            </a:r>
          </a:p>
          <a:p>
            <a:pPr marL="0" indent="0">
              <a:buNone/>
            </a:pPr>
            <a:r>
              <a:rPr lang="en-US" dirty="0" err="1" smtClean="0">
                <a:solidFill>
                  <a:schemeClr val="tx2"/>
                </a:solidFill>
              </a:rPr>
              <a:t>SmithBattle</a:t>
            </a:r>
            <a:r>
              <a:rPr lang="en-US" dirty="0">
                <a:solidFill>
                  <a:schemeClr val="tx2"/>
                </a:solidFill>
              </a:rPr>
              <a:t>, L. 1996. Intergenerational ethics of caring for adolescent mothers and their children. </a:t>
            </a:r>
            <a:r>
              <a:rPr lang="en-US" i="1" dirty="0">
                <a:solidFill>
                  <a:schemeClr val="tx2"/>
                </a:solidFill>
              </a:rPr>
              <a:t>Family Relations, </a:t>
            </a:r>
            <a:r>
              <a:rPr lang="en-US" dirty="0">
                <a:solidFill>
                  <a:schemeClr val="tx2"/>
                </a:solidFill>
              </a:rPr>
              <a:t>45, pp. 56-64.</a:t>
            </a:r>
          </a:p>
          <a:p>
            <a:pPr marL="0" indent="0">
              <a:buNone/>
            </a:pPr>
            <a:r>
              <a:rPr lang="en-US" dirty="0" err="1" smtClean="0">
                <a:solidFill>
                  <a:schemeClr val="tx2"/>
                </a:solidFill>
              </a:rPr>
              <a:t>Tabberer</a:t>
            </a:r>
            <a:r>
              <a:rPr lang="en-US" dirty="0">
                <a:solidFill>
                  <a:schemeClr val="tx2"/>
                </a:solidFill>
              </a:rPr>
              <a:t>, S., Hall, C., Prendergast, S. and Webster, A. 2000. </a:t>
            </a:r>
            <a:r>
              <a:rPr lang="en-US" i="1" dirty="0">
                <a:solidFill>
                  <a:schemeClr val="tx2"/>
                </a:solidFill>
              </a:rPr>
              <a:t>Teenage pregnancy and choice. </a:t>
            </a:r>
            <a:r>
              <a:rPr lang="en-US" dirty="0">
                <a:solidFill>
                  <a:schemeClr val="tx2"/>
                </a:solidFill>
              </a:rPr>
              <a:t>Joseph Rowntree Foundation, York.</a:t>
            </a:r>
          </a:p>
          <a:p>
            <a:pPr marL="0" indent="0">
              <a:buNone/>
            </a:pPr>
            <a:r>
              <a:rPr lang="en-US" dirty="0" smtClean="0">
                <a:solidFill>
                  <a:schemeClr val="tx2"/>
                </a:solidFill>
              </a:rPr>
              <a:t>Taylor</a:t>
            </a:r>
            <a:r>
              <a:rPr lang="en-US" dirty="0">
                <a:solidFill>
                  <a:schemeClr val="tx2"/>
                </a:solidFill>
              </a:rPr>
              <a:t>, JM. Gilligan, C. and Sullivan, AM. 1996. Missing voices, changing meanings: Developing a voice-</a:t>
            </a:r>
            <a:r>
              <a:rPr lang="en-US" dirty="0" err="1">
                <a:solidFill>
                  <a:schemeClr val="tx2"/>
                </a:solidFill>
              </a:rPr>
              <a:t>centred</a:t>
            </a:r>
            <a:r>
              <a:rPr lang="en-US" dirty="0">
                <a:solidFill>
                  <a:schemeClr val="tx2"/>
                </a:solidFill>
              </a:rPr>
              <a:t>, relational method and creating an interpretive community. </a:t>
            </a:r>
            <a:r>
              <a:rPr lang="en-US" i="1" dirty="0">
                <a:solidFill>
                  <a:schemeClr val="tx2"/>
                </a:solidFill>
              </a:rPr>
              <a:t>Feminist social psychologies: International perspectives</a:t>
            </a:r>
            <a:r>
              <a:rPr lang="en-US" dirty="0">
                <a:solidFill>
                  <a:schemeClr val="tx2"/>
                </a:solidFill>
              </a:rPr>
              <a:t>, pp.233-257</a:t>
            </a:r>
            <a:r>
              <a:rPr lang="en-US" dirty="0" smtClean="0">
                <a:solidFill>
                  <a:schemeClr val="tx2"/>
                </a:solidFill>
              </a:rPr>
              <a:t>.</a:t>
            </a:r>
          </a:p>
          <a:p>
            <a:pPr marL="0" indent="0">
              <a:buNone/>
            </a:pPr>
            <a:r>
              <a:rPr lang="en-US" dirty="0">
                <a:solidFill>
                  <a:schemeClr val="tx2"/>
                </a:solidFill>
              </a:rPr>
              <a:t>Whitley, R. and </a:t>
            </a:r>
            <a:r>
              <a:rPr lang="en-US" dirty="0" err="1">
                <a:solidFill>
                  <a:schemeClr val="tx2"/>
                </a:solidFill>
              </a:rPr>
              <a:t>Kirmayer</a:t>
            </a:r>
            <a:r>
              <a:rPr lang="en-US" dirty="0">
                <a:solidFill>
                  <a:schemeClr val="tx2"/>
                </a:solidFill>
              </a:rPr>
              <a:t>, L.J., 2008. Perceived </a:t>
            </a:r>
            <a:r>
              <a:rPr lang="en-US" dirty="0" err="1">
                <a:solidFill>
                  <a:schemeClr val="tx2"/>
                </a:solidFill>
              </a:rPr>
              <a:t>stigmatisation</a:t>
            </a:r>
            <a:r>
              <a:rPr lang="en-US" dirty="0">
                <a:solidFill>
                  <a:schemeClr val="tx2"/>
                </a:solidFill>
              </a:rPr>
              <a:t> of young mothers: An exploratory study of psychological and social experience. </a:t>
            </a:r>
            <a:r>
              <a:rPr lang="en-US" i="1" dirty="0">
                <a:solidFill>
                  <a:schemeClr val="tx2"/>
                </a:solidFill>
              </a:rPr>
              <a:t>Social science &amp; medicine</a:t>
            </a:r>
            <a:r>
              <a:rPr lang="en-US" dirty="0">
                <a:solidFill>
                  <a:schemeClr val="tx2"/>
                </a:solidFill>
              </a:rPr>
              <a:t>, </a:t>
            </a:r>
            <a:r>
              <a:rPr lang="en-US" i="1" dirty="0">
                <a:solidFill>
                  <a:schemeClr val="tx2"/>
                </a:solidFill>
              </a:rPr>
              <a:t>66</a:t>
            </a:r>
            <a:r>
              <a:rPr lang="en-US" dirty="0">
                <a:solidFill>
                  <a:schemeClr val="tx2"/>
                </a:solidFill>
              </a:rPr>
              <a:t>(2), pp.339-348</a:t>
            </a:r>
            <a:r>
              <a:rPr lang="en-US" dirty="0" smtClean="0">
                <a:solidFill>
                  <a:schemeClr val="tx2"/>
                </a:solidFill>
              </a:rPr>
              <a:t>.</a:t>
            </a:r>
          </a:p>
          <a:p>
            <a:pPr marL="0" indent="0">
              <a:buNone/>
            </a:pPr>
            <a:r>
              <a:rPr lang="en-US" dirty="0" smtClean="0">
                <a:solidFill>
                  <a:schemeClr val="tx2"/>
                </a:solidFill>
              </a:rPr>
              <a:t>Wilkinson</a:t>
            </a:r>
            <a:r>
              <a:rPr lang="en-US" dirty="0">
                <a:solidFill>
                  <a:schemeClr val="tx2"/>
                </a:solidFill>
              </a:rPr>
              <a:t>, S. 1988. The role of reflexivity in feminist psychology. </a:t>
            </a:r>
            <a:r>
              <a:rPr lang="en-US" i="1" dirty="0">
                <a:solidFill>
                  <a:schemeClr val="tx2"/>
                </a:solidFill>
              </a:rPr>
              <a:t>Women's Studies International Forum,</a:t>
            </a:r>
            <a:r>
              <a:rPr lang="en-US" dirty="0">
                <a:solidFill>
                  <a:schemeClr val="tx2"/>
                </a:solidFill>
              </a:rPr>
              <a:t> 11(5), pp. 493-502.</a:t>
            </a:r>
          </a:p>
          <a:p>
            <a:pPr marL="0" indent="0">
              <a:buNone/>
            </a:pPr>
            <a:r>
              <a:rPr lang="en-US" dirty="0">
                <a:solidFill>
                  <a:schemeClr val="tx2"/>
                </a:solidFill>
              </a:rPr>
              <a:t>Wilkinson, S. 1996. Feminist social psychologies: A decade of development, pp. 1-20.  Feminist Social Psychologies. International Perspectives. Ed: Wilkinson, S. Open University Press. Buckingham, UK. Bristol, US.</a:t>
            </a:r>
          </a:p>
          <a:p>
            <a:endParaRPr lang="en-US" dirty="0"/>
          </a:p>
        </p:txBody>
      </p:sp>
    </p:spTree>
    <p:extLst>
      <p:ext uri="{BB962C8B-B14F-4D97-AF65-F5344CB8AC3E}">
        <p14:creationId xmlns:p14="http://schemas.microsoft.com/office/powerpoint/2010/main" val="103560188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Parcel</Template>
  <TotalTime>7465</TotalTime>
  <Words>1897</Words>
  <Application>Microsoft Macintosh PowerPoint</Application>
  <PresentationFormat>Widescreen</PresentationFormat>
  <Paragraphs>164</Paragraphs>
  <Slides>24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Gill Sans MT</vt:lpstr>
      <vt:lpstr>Parcel</vt:lpstr>
      <vt:lpstr>‘Teen pregnancy’  to  ‘young motherhood’:   considering the impact on women’s pregnancy decisions.   </vt:lpstr>
      <vt:lpstr>summary</vt:lpstr>
      <vt:lpstr>How this all started…</vt:lpstr>
      <vt:lpstr>Socio-political Background</vt:lpstr>
      <vt:lpstr>Literature overview</vt:lpstr>
      <vt:lpstr>Methodological considerations</vt:lpstr>
      <vt:lpstr>Findings/analysis</vt:lpstr>
      <vt:lpstr>Commitment to education</vt:lpstr>
      <vt:lpstr> upward mobility or rite of passage?</vt:lpstr>
      <vt:lpstr>Return to Education</vt:lpstr>
      <vt:lpstr>education</vt:lpstr>
      <vt:lpstr>From teen to the ‘elastic’ term young motherhood</vt:lpstr>
      <vt:lpstr>Young motherhood – Jendella Benson</vt:lpstr>
      <vt:lpstr>PowerPoint Presentation</vt:lpstr>
      <vt:lpstr>PowerPoint Presentation</vt:lpstr>
      <vt:lpstr>PowerPoint Presentation</vt:lpstr>
      <vt:lpstr>Research</vt:lpstr>
      <vt:lpstr>legislation</vt:lpstr>
      <vt:lpstr>summary</vt:lpstr>
      <vt:lpstr>Semantic tension!</vt:lpstr>
      <vt:lpstr>Conclusion?</vt:lpstr>
      <vt:lpstr>references</vt:lpstr>
      <vt:lpstr>references</vt:lpstr>
      <vt:lpstr>references</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Reconceiving teenage mothers’ repeat pregnancies</dc:title>
  <dc:creator>Geoff Crawford</dc:creator>
  <cp:lastModifiedBy>Geoff Crawford</cp:lastModifiedBy>
  <cp:revision>106</cp:revision>
  <dcterms:created xsi:type="dcterms:W3CDTF">2018-06-19T13:35:36Z</dcterms:created>
  <dcterms:modified xsi:type="dcterms:W3CDTF">2018-10-04T20:02:37Z</dcterms:modified>
</cp:coreProperties>
</file>