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61" r:id="rId4"/>
    <p:sldId id="294" r:id="rId5"/>
    <p:sldId id="260" r:id="rId6"/>
    <p:sldId id="265" r:id="rId7"/>
    <p:sldId id="269" r:id="rId8"/>
    <p:sldId id="271" r:id="rId9"/>
    <p:sldId id="272" r:id="rId10"/>
    <p:sldId id="273" r:id="rId11"/>
    <p:sldId id="274" r:id="rId12"/>
    <p:sldId id="279" r:id="rId13"/>
    <p:sldId id="295" r:id="rId14"/>
    <p:sldId id="297" r:id="rId15"/>
    <p:sldId id="299" r:id="rId16"/>
    <p:sldId id="285" r:id="rId17"/>
    <p:sldId id="28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81D"/>
    <a:srgbClr val="0C5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0"/>
    <p:restoredTop sz="94595"/>
  </p:normalViewPr>
  <p:slideViewPr>
    <p:cSldViewPr snapToGrid="0" snapToObjects="1">
      <p:cViewPr>
        <p:scale>
          <a:sx n="110" d="100"/>
          <a:sy n="110" d="100"/>
        </p:scale>
        <p:origin x="384" y="-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7" d="100"/>
          <a:sy n="77" d="100"/>
        </p:scale>
        <p:origin x="381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76D69-11DA-C047-87A2-3628F67741CE}" type="datetimeFigureOut">
              <a:rPr lang="en-US" smtClean="0"/>
              <a:t>9/7/22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09231-71B5-A14B-8ACE-3EE22FCC9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80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9231-71B5-A14B-8ACE-3EE22FCC99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89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31C7ABC-6FE3-4A4F-AA6D-675075A22D36}" type="datetimeFigureOut">
              <a:rPr lang="en-US" smtClean="0"/>
              <a:t>9/7/22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5EA1BDB-62A9-AD49-A2CD-D605BF49F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0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bekaert@brookes.ac.uk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x.doi.org/10.4135/9781529732726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55138" y="1582948"/>
            <a:ext cx="7460292" cy="229047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Intimate partner abuse</a:t>
            </a:r>
            <a:br>
              <a:rPr lang="en-US" dirty="0" smtClean="0"/>
            </a:br>
            <a:r>
              <a:rPr lang="en-US" dirty="0" smtClean="0"/>
              <a:t>in Teen Relationships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7345" y="4431750"/>
            <a:ext cx="9231682" cy="1759473"/>
          </a:xfrm>
        </p:spPr>
        <p:txBody>
          <a:bodyPr>
            <a:noAutofit/>
          </a:bodyPr>
          <a:lstStyle/>
          <a:p>
            <a:r>
              <a:rPr lang="en-US" sz="3200" b="1" dirty="0" err="1" smtClean="0"/>
              <a:t>Dr</a:t>
            </a:r>
            <a:r>
              <a:rPr lang="en-US" sz="3200" b="1" dirty="0" smtClean="0"/>
              <a:t> Sarah Bekaert </a:t>
            </a:r>
            <a:r>
              <a:rPr lang="en-US" sz="3200" b="1" dirty="0" smtClean="0"/>
              <a:t>RN </a:t>
            </a:r>
          </a:p>
          <a:p>
            <a:r>
              <a:rPr lang="en-US" sz="2400" dirty="0" smtClean="0"/>
              <a:t>Oxford </a:t>
            </a:r>
            <a:r>
              <a:rPr lang="en-US" sz="2400" dirty="0" smtClean="0"/>
              <a:t>Brookes University</a:t>
            </a:r>
          </a:p>
          <a:p>
            <a:r>
              <a:rPr lang="en-US" sz="2400" dirty="0" smtClean="0"/>
              <a:t>Men and Families Conference, Toronto 2022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85" y="1395276"/>
            <a:ext cx="3459393" cy="266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7620" y="526281"/>
            <a:ext cx="6333244" cy="1188720"/>
          </a:xfrm>
        </p:spPr>
        <p:txBody>
          <a:bodyPr/>
          <a:lstStyle/>
          <a:p>
            <a:r>
              <a:rPr lang="en-US" dirty="0" smtClean="0"/>
              <a:t>Introduction/background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2123308"/>
            <a:ext cx="7729728" cy="4048891"/>
          </a:xfrm>
        </p:spPr>
        <p:txBody>
          <a:bodyPr>
            <a:normAutofit/>
          </a:bodyPr>
          <a:lstStyle/>
          <a:p>
            <a:r>
              <a:rPr lang="en-US" sz="2400" dirty="0"/>
              <a:t>G</a:t>
            </a:r>
            <a:r>
              <a:rPr lang="en-US" sz="2400" dirty="0" smtClean="0"/>
              <a:t>rowing </a:t>
            </a:r>
            <a:r>
              <a:rPr lang="en-US" sz="2400" dirty="0"/>
              <a:t>body of international </a:t>
            </a:r>
            <a:r>
              <a:rPr lang="en-US" sz="2400" dirty="0" smtClean="0"/>
              <a:t>evidence</a:t>
            </a:r>
          </a:p>
          <a:p>
            <a:r>
              <a:rPr lang="en-US" sz="2400" dirty="0" smtClean="0"/>
              <a:t>Under-recognized</a:t>
            </a:r>
          </a:p>
          <a:p>
            <a:r>
              <a:rPr lang="en-US" sz="2400" dirty="0" smtClean="0"/>
              <a:t>Negative </a:t>
            </a:r>
            <a:r>
              <a:rPr lang="en-US" sz="2400" dirty="0"/>
              <a:t>health consequences </a:t>
            </a:r>
          </a:p>
          <a:p>
            <a:r>
              <a:rPr lang="en-US" sz="2400" dirty="0"/>
              <a:t>Poor school </a:t>
            </a:r>
            <a:r>
              <a:rPr lang="en-US" sz="2400" dirty="0" smtClean="0"/>
              <a:t>performance</a:t>
            </a:r>
          </a:p>
          <a:p>
            <a:r>
              <a:rPr lang="en-US" sz="2400" dirty="0"/>
              <a:t>Parallel and unique effects and outcomes of </a:t>
            </a:r>
            <a:r>
              <a:rPr lang="en-US" sz="2400" dirty="0" smtClean="0"/>
              <a:t>IPA </a:t>
            </a:r>
            <a:r>
              <a:rPr lang="en-US" sz="2400" dirty="0"/>
              <a:t>for teenagers</a:t>
            </a:r>
          </a:p>
          <a:p>
            <a:endParaRPr lang="en-US" sz="2400" dirty="0"/>
          </a:p>
          <a:p>
            <a:pPr marL="0" indent="0" algn="r">
              <a:buNone/>
            </a:pPr>
            <a:r>
              <a:rPr lang="en-US" sz="1200" dirty="0" smtClean="0"/>
              <a:t>(Ismail </a:t>
            </a:r>
            <a:r>
              <a:rPr lang="en-US" sz="1200" dirty="0"/>
              <a:t>et al 2007, Kennedy et al 2010, </a:t>
            </a:r>
            <a:r>
              <a:rPr lang="en-US" sz="1200" dirty="0" err="1"/>
              <a:t>Martsolf</a:t>
            </a:r>
            <a:r>
              <a:rPr lang="en-US" sz="1200" dirty="0"/>
              <a:t> et al 2012, Chronister et al 2014, </a:t>
            </a:r>
            <a:r>
              <a:rPr lang="en-US" sz="1200" dirty="0" err="1"/>
              <a:t>Hellevik</a:t>
            </a:r>
            <a:r>
              <a:rPr lang="en-US" sz="1200" dirty="0"/>
              <a:t> 2019)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26" y="321712"/>
            <a:ext cx="2917647" cy="159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3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1057434"/>
            <a:ext cx="7729728" cy="12016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Adolescence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7" y="2733660"/>
            <a:ext cx="8217228" cy="3983276"/>
          </a:xfrm>
        </p:spPr>
        <p:txBody>
          <a:bodyPr>
            <a:normAutofit/>
          </a:bodyPr>
          <a:lstStyle/>
          <a:p>
            <a:r>
              <a:rPr lang="en-US" sz="2400" dirty="0"/>
              <a:t>N</a:t>
            </a:r>
            <a:r>
              <a:rPr lang="en-US" sz="2400" dirty="0" smtClean="0"/>
              <a:t>eurological </a:t>
            </a:r>
            <a:r>
              <a:rPr lang="en-US" sz="2400" dirty="0"/>
              <a:t>and socio-cultural </a:t>
            </a:r>
            <a:r>
              <a:rPr lang="en-US" sz="2400" dirty="0" smtClean="0"/>
              <a:t>aspects </a:t>
            </a:r>
          </a:p>
          <a:p>
            <a:r>
              <a:rPr lang="en-US" sz="2400" dirty="0" smtClean="0"/>
              <a:t>Fragility and inexperience </a:t>
            </a:r>
            <a:endParaRPr lang="en-US" dirty="0" smtClean="0"/>
          </a:p>
          <a:p>
            <a:r>
              <a:rPr lang="en-US" sz="2400" dirty="0" smtClean="0"/>
              <a:t>DA - health </a:t>
            </a:r>
            <a:r>
              <a:rPr lang="en-US" sz="2400" dirty="0"/>
              <a:t>risks and deleterious developmental </a:t>
            </a:r>
            <a:r>
              <a:rPr lang="en-US" sz="2400" dirty="0" smtClean="0"/>
              <a:t>outcomes, warrants </a:t>
            </a:r>
            <a:r>
              <a:rPr lang="en-US" sz="2400" dirty="0"/>
              <a:t>specific focus </a:t>
            </a:r>
            <a:endParaRPr lang="en-US" dirty="0"/>
          </a:p>
          <a:p>
            <a:pPr marL="0" indent="0" algn="r">
              <a:buNone/>
            </a:pPr>
            <a:r>
              <a:rPr lang="en-US" sz="1200" dirty="0"/>
              <a:t>(Hanson and Holmes </a:t>
            </a:r>
            <a:r>
              <a:rPr lang="en-US" sz="1200" dirty="0" smtClean="0"/>
              <a:t>2014, Gonzalez </a:t>
            </a:r>
            <a:r>
              <a:rPr lang="en-US" sz="1200" dirty="0" err="1"/>
              <a:t>Guarda</a:t>
            </a:r>
            <a:r>
              <a:rPr lang="en-US" sz="1200" dirty="0"/>
              <a:t> et al 2016</a:t>
            </a:r>
            <a:r>
              <a:rPr lang="en-US" sz="1200" dirty="0" smtClean="0"/>
              <a:t>)</a:t>
            </a:r>
            <a:endParaRPr lang="en-US" sz="12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30" y="706541"/>
            <a:ext cx="2666823" cy="190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86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5773612" cy="1188720"/>
          </a:xfrm>
        </p:spPr>
        <p:txBody>
          <a:bodyPr/>
          <a:lstStyle/>
          <a:p>
            <a:r>
              <a:rPr lang="en-US" dirty="0" smtClean="0"/>
              <a:t>Teenage pregnancy decision-making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2510815"/>
            <a:ext cx="4156217" cy="3101983"/>
          </a:xfrm>
        </p:spPr>
        <p:txBody>
          <a:bodyPr>
            <a:noAutofit/>
          </a:bodyPr>
          <a:lstStyle/>
          <a:p>
            <a:r>
              <a:rPr lang="en-US" sz="2400" dirty="0" smtClean="0"/>
              <a:t>Violent contexts: relational, intergenerational, gendered, gang, drugs and alcohol</a:t>
            </a:r>
          </a:p>
          <a:p>
            <a:r>
              <a:rPr lang="en-US" sz="2400" dirty="0" smtClean="0"/>
              <a:t>‘navigating risk in complex lives’</a:t>
            </a:r>
          </a:p>
          <a:p>
            <a:r>
              <a:rPr lang="en-US" sz="2400" dirty="0" smtClean="0"/>
              <a:t>Parenthood – permission to withdraw, fresh start, ?unconditional love</a:t>
            </a:r>
          </a:p>
          <a:p>
            <a:r>
              <a:rPr lang="en-US" sz="2400" dirty="0" smtClean="0"/>
              <a:t>Reciprocal violence </a:t>
            </a:r>
          </a:p>
          <a:p>
            <a:pPr marL="0" indent="0">
              <a:buNone/>
            </a:pPr>
            <a:r>
              <a:rPr lang="en-US" sz="1200" dirty="0" smtClean="0"/>
              <a:t>(Bekaert 2017, 2019, 2020, 2021a, 2021b, 2021c)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304" y="607289"/>
            <a:ext cx="1575697" cy="19035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90765" y="2622176"/>
            <a:ext cx="2641236" cy="40626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04381D"/>
                </a:solidFill>
              </a:rPr>
              <a:t>'So, them times I was pregnant and that’s the reason why I never went out, because to tell the truth if I weren’t pregnant I would’ve went out to see what he would do to me...'</a:t>
            </a:r>
            <a:endParaRPr lang="en-US" sz="2400" dirty="0">
              <a:solidFill>
                <a:srgbClr val="04381D"/>
              </a:solidFill>
            </a:endParaRPr>
          </a:p>
          <a:p>
            <a:r>
              <a:rPr lang="en-US" sz="2400" i="1" dirty="0">
                <a:solidFill>
                  <a:srgbClr val="04381D"/>
                </a:solidFill>
              </a:rPr>
              <a:t>(Angelique)</a:t>
            </a:r>
            <a:endParaRPr lang="en-US" sz="2400" dirty="0">
              <a:solidFill>
                <a:srgbClr val="04381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73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E137481-C7E7-4BBB-8AF9-0C3357C2E8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577331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 dirty="0" err="1"/>
              <a:t>Metasyntheses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672" y="1976718"/>
            <a:ext cx="4475892" cy="455954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Two </a:t>
            </a:r>
            <a:r>
              <a:rPr lang="en-US" sz="2800" dirty="0" err="1" smtClean="0">
                <a:solidFill>
                  <a:srgbClr val="FFFFFF"/>
                </a:solidFill>
              </a:rPr>
              <a:t>metasyntheses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FFFFFF"/>
                </a:solidFill>
              </a:rPr>
              <a:t>of literature: </a:t>
            </a:r>
            <a:endParaRPr lang="en-US" sz="2800" dirty="0" smtClean="0">
              <a:solidFill>
                <a:srgbClr val="FFFFFF"/>
              </a:solidFill>
            </a:endParaRPr>
          </a:p>
          <a:p>
            <a:pPr>
              <a:buFont typeface="Wingdings" charset="2"/>
              <a:buChar char="§"/>
            </a:pPr>
            <a:r>
              <a:rPr lang="en-US" sz="2800" dirty="0" smtClean="0">
                <a:solidFill>
                  <a:srgbClr val="FFFFFF"/>
                </a:solidFill>
              </a:rPr>
              <a:t> - Teen </a:t>
            </a:r>
            <a:r>
              <a:rPr lang="en-US" sz="2800" dirty="0">
                <a:solidFill>
                  <a:srgbClr val="FFFFFF"/>
                </a:solidFill>
              </a:rPr>
              <a:t>mother’s experience of </a:t>
            </a:r>
            <a:r>
              <a:rPr lang="en-US" sz="2800" dirty="0" smtClean="0">
                <a:solidFill>
                  <a:srgbClr val="FFFFFF"/>
                </a:solidFill>
              </a:rPr>
              <a:t>IPV (Bekaert </a:t>
            </a:r>
            <a:r>
              <a:rPr lang="en-US" sz="2800" dirty="0">
                <a:solidFill>
                  <a:srgbClr val="FFFFFF"/>
                </a:solidFill>
              </a:rPr>
              <a:t>and </a:t>
            </a:r>
            <a:r>
              <a:rPr lang="en-US" sz="2800" dirty="0" err="1">
                <a:solidFill>
                  <a:srgbClr val="FFFFFF"/>
                </a:solidFill>
              </a:rPr>
              <a:t>SmithBattle</a:t>
            </a:r>
            <a:r>
              <a:rPr lang="en-US" sz="2800" dirty="0">
                <a:solidFill>
                  <a:srgbClr val="FFFFFF"/>
                </a:solidFill>
              </a:rPr>
              <a:t> 2016</a:t>
            </a:r>
            <a:r>
              <a:rPr lang="en-US" sz="2800" i="1" dirty="0" smtClean="0">
                <a:solidFill>
                  <a:srgbClr val="FFFFFF"/>
                </a:solidFill>
              </a:rPr>
              <a:t>)</a:t>
            </a:r>
            <a:endParaRPr lang="en-US" sz="2800" dirty="0">
              <a:solidFill>
                <a:srgbClr val="FFFFFF"/>
              </a:solidFill>
            </a:endParaRPr>
          </a:p>
          <a:p>
            <a:pPr>
              <a:buFont typeface="Wingdings" charset="2"/>
              <a:buChar char="§"/>
            </a:pPr>
            <a:r>
              <a:rPr lang="en-US" sz="2800" dirty="0" smtClean="0">
                <a:solidFill>
                  <a:srgbClr val="FFFFFF"/>
                </a:solidFill>
              </a:rPr>
              <a:t> - The </a:t>
            </a:r>
            <a:r>
              <a:rPr lang="en-US" sz="2800" dirty="0">
                <a:solidFill>
                  <a:srgbClr val="FFFFFF"/>
                </a:solidFill>
              </a:rPr>
              <a:t>experience of </a:t>
            </a:r>
            <a:r>
              <a:rPr lang="en-US" sz="2800" dirty="0" smtClean="0">
                <a:solidFill>
                  <a:srgbClr val="FFFFFF"/>
                </a:solidFill>
              </a:rPr>
              <a:t>IPV </a:t>
            </a:r>
            <a:r>
              <a:rPr lang="en-US" sz="2800" dirty="0">
                <a:solidFill>
                  <a:srgbClr val="FFFFFF"/>
                </a:solidFill>
              </a:rPr>
              <a:t>in teenage relationships (Bekaert and Appleton 2021)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CBF3B515-F5AC-4297-8486-8FFBA4DE8A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203" y="321731"/>
            <a:ext cx="3208079" cy="36748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203" y="1290026"/>
            <a:ext cx="4976030" cy="186790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4258A091-499F-4524-83A8-6EF1DFDD8C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7212" y="321731"/>
            <a:ext cx="2111317" cy="206586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DD0E6BAC-4F73-4603-946D-8EBF2F7879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7212" y="2548467"/>
            <a:ext cx="2111317" cy="33527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212" y="3495521"/>
            <a:ext cx="2055320" cy="304074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3DFD3CD-1838-4759-BAF0-558A2C71E0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7573" y="4157447"/>
            <a:ext cx="3206709" cy="2378820"/>
          </a:xfrm>
          <a:prstGeom prst="rect">
            <a:avLst/>
          </a:prstGeom>
          <a:solidFill>
            <a:schemeClr val="accent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2247" y="363255"/>
            <a:ext cx="8861612" cy="122349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</a:t>
            </a:r>
            <a:r>
              <a:rPr lang="en-US" dirty="0"/>
              <a:t>teens describe the violence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2247" y="1803748"/>
            <a:ext cx="4846835" cy="4910202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Escalates </a:t>
            </a:r>
            <a:r>
              <a:rPr lang="en-US" sz="2800" dirty="0"/>
              <a:t>over </a:t>
            </a:r>
            <a:r>
              <a:rPr lang="en-US" sz="2800" dirty="0" smtClean="0"/>
              <a:t>time </a:t>
            </a:r>
          </a:p>
          <a:p>
            <a:r>
              <a:rPr lang="en-US" sz="2800" dirty="0" smtClean="0"/>
              <a:t>Purposeful </a:t>
            </a:r>
            <a:r>
              <a:rPr lang="en-US" sz="2800" dirty="0"/>
              <a:t>and </a:t>
            </a:r>
            <a:r>
              <a:rPr lang="en-US" sz="2800" dirty="0" smtClean="0"/>
              <a:t>calculated/unreflective </a:t>
            </a:r>
            <a:r>
              <a:rPr lang="en-US" sz="2800" dirty="0"/>
              <a:t>and </a:t>
            </a:r>
            <a:r>
              <a:rPr lang="en-US" sz="2800" dirty="0" smtClean="0"/>
              <a:t>spontaneous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n </a:t>
            </a:r>
            <a:r>
              <a:rPr lang="en-US" sz="2800" dirty="0"/>
              <a:t>expression </a:t>
            </a:r>
            <a:r>
              <a:rPr lang="en-US" sz="2800" dirty="0" smtClean="0"/>
              <a:t>of </a:t>
            </a:r>
            <a:r>
              <a:rPr lang="en-US" sz="2800" dirty="0"/>
              <a:t>deep feelings </a:t>
            </a:r>
            <a:endParaRPr lang="en-US" sz="2800" dirty="0" smtClean="0"/>
          </a:p>
          <a:p>
            <a:r>
              <a:rPr lang="en-US" sz="2800" dirty="0" smtClean="0"/>
              <a:t>Deserved </a:t>
            </a:r>
          </a:p>
          <a:p>
            <a:r>
              <a:rPr lang="en-US" sz="2800" dirty="0"/>
              <a:t>Acceptable in certain </a:t>
            </a:r>
            <a:r>
              <a:rPr lang="en-US" sz="2800" dirty="0" smtClean="0"/>
              <a:t>situations</a:t>
            </a:r>
          </a:p>
          <a:p>
            <a:r>
              <a:rPr lang="en-US" sz="2800" dirty="0" smtClean="0"/>
              <a:t>Ensuring their </a:t>
            </a:r>
            <a:r>
              <a:rPr lang="en-US" sz="2800" dirty="0"/>
              <a:t>partner stayed with </a:t>
            </a:r>
            <a:r>
              <a:rPr lang="en-US" sz="2800" dirty="0" smtClean="0"/>
              <a:t>them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71447" y="1778696"/>
            <a:ext cx="3832412" cy="46782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‘</a:t>
            </a:r>
            <a:r>
              <a:rPr lang="en-US" sz="2800" i="1" dirty="0">
                <a:solidFill>
                  <a:srgbClr val="7030A0"/>
                </a:solidFill>
              </a:rPr>
              <a:t>Y</a:t>
            </a:r>
            <a:r>
              <a:rPr lang="en-US" sz="2800" i="1" dirty="0" smtClean="0">
                <a:solidFill>
                  <a:srgbClr val="7030A0"/>
                </a:solidFill>
              </a:rPr>
              <a:t>ou </a:t>
            </a:r>
            <a:r>
              <a:rPr lang="en-US" sz="2800" i="1" dirty="0" err="1">
                <a:solidFill>
                  <a:srgbClr val="7030A0"/>
                </a:solidFill>
              </a:rPr>
              <a:t>wanna</a:t>
            </a:r>
            <a:r>
              <a:rPr lang="en-US" sz="2800" i="1" dirty="0">
                <a:solidFill>
                  <a:srgbClr val="7030A0"/>
                </a:solidFill>
              </a:rPr>
              <a:t> hold them. Keep them away from people … but then you don’t want to hold them, because like it’s pretty much </a:t>
            </a:r>
            <a:r>
              <a:rPr lang="en-US" sz="2800" i="1" dirty="0" err="1">
                <a:solidFill>
                  <a:srgbClr val="7030A0"/>
                </a:solidFill>
              </a:rPr>
              <a:t>gonna</a:t>
            </a:r>
            <a:r>
              <a:rPr lang="en-US" sz="2800" i="1" dirty="0">
                <a:solidFill>
                  <a:srgbClr val="7030A0"/>
                </a:solidFill>
              </a:rPr>
              <a:t> end the relationship</a:t>
            </a:r>
            <a:r>
              <a:rPr lang="en-US" sz="2800" dirty="0" smtClean="0">
                <a:solidFill>
                  <a:srgbClr val="7030A0"/>
                </a:solidFill>
              </a:rPr>
              <a:t>’. </a:t>
            </a:r>
          </a:p>
          <a:p>
            <a:endParaRPr lang="en-US" sz="2800" dirty="0">
              <a:solidFill>
                <a:srgbClr val="7030A0"/>
              </a:solidFill>
            </a:endParaRPr>
          </a:p>
          <a:p>
            <a:r>
              <a:rPr lang="en-US" sz="2400" dirty="0" smtClean="0">
                <a:solidFill>
                  <a:srgbClr val="7030A0"/>
                </a:solidFill>
              </a:rPr>
              <a:t>(</a:t>
            </a:r>
            <a:r>
              <a:rPr lang="en-US" sz="2400" dirty="0">
                <a:solidFill>
                  <a:srgbClr val="7030A0"/>
                </a:solidFill>
              </a:rPr>
              <a:t>Baker and </a:t>
            </a:r>
            <a:r>
              <a:rPr lang="en-US" sz="2400" dirty="0" err="1">
                <a:solidFill>
                  <a:srgbClr val="7030A0"/>
                </a:solidFill>
              </a:rPr>
              <a:t>Carreño</a:t>
            </a:r>
            <a:r>
              <a:rPr lang="en-US" sz="2400" dirty="0">
                <a:solidFill>
                  <a:srgbClr val="7030A0"/>
                </a:solidFill>
              </a:rPr>
              <a:t>, </a:t>
            </a:r>
            <a:r>
              <a:rPr lang="en-US" sz="2400" dirty="0" smtClean="0">
                <a:solidFill>
                  <a:srgbClr val="7030A0"/>
                </a:solidFill>
              </a:rPr>
              <a:t>2016, p315</a:t>
            </a:r>
            <a:r>
              <a:rPr lang="en-US" sz="2400" dirty="0">
                <a:solidFill>
                  <a:srgbClr val="7030A0"/>
                </a:solidFill>
              </a:rPr>
              <a:t>).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0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4671" y="313339"/>
            <a:ext cx="8538882" cy="1188720"/>
          </a:xfrm>
        </p:spPr>
        <p:txBody>
          <a:bodyPr/>
          <a:lstStyle/>
          <a:p>
            <a:r>
              <a:rPr lang="en-US" dirty="0" smtClean="0"/>
              <a:t>Digital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4672" y="1699513"/>
            <a:ext cx="4935070" cy="4952729"/>
          </a:xfrm>
        </p:spPr>
        <p:txBody>
          <a:bodyPr>
            <a:normAutofit/>
          </a:bodyPr>
          <a:lstStyle/>
          <a:p>
            <a:r>
              <a:rPr lang="en-US" sz="2800" dirty="0"/>
              <a:t>C</a:t>
            </a:r>
            <a:r>
              <a:rPr lang="en-US" sz="2800" dirty="0" smtClean="0"/>
              <a:t>atalyst </a:t>
            </a:r>
            <a:r>
              <a:rPr lang="en-US" sz="2800" dirty="0"/>
              <a:t>for </a:t>
            </a:r>
            <a:r>
              <a:rPr lang="en-US" sz="2800" dirty="0" smtClean="0"/>
              <a:t>violence</a:t>
            </a:r>
          </a:p>
          <a:p>
            <a:r>
              <a:rPr lang="en-US" sz="2800" dirty="0" smtClean="0"/>
              <a:t>Making </a:t>
            </a:r>
            <a:r>
              <a:rPr lang="en-US" sz="2800" dirty="0"/>
              <a:t>negative comments about photos or posts </a:t>
            </a:r>
          </a:p>
          <a:p>
            <a:r>
              <a:rPr lang="en-US" sz="2800" dirty="0" smtClean="0"/>
              <a:t>Being </a:t>
            </a:r>
            <a:r>
              <a:rPr lang="en-US" sz="2800" dirty="0"/>
              <a:t>publicly insulting </a:t>
            </a:r>
          </a:p>
          <a:p>
            <a:r>
              <a:rPr lang="en-US" sz="2800" dirty="0" smtClean="0"/>
              <a:t>Applying </a:t>
            </a:r>
            <a:r>
              <a:rPr lang="en-US" sz="2800" dirty="0"/>
              <a:t>pressure to send intimate photos, redistributing intimate photos </a:t>
            </a:r>
          </a:p>
          <a:p>
            <a:r>
              <a:rPr lang="en-US" sz="2800" dirty="0" smtClean="0"/>
              <a:t>Sending </a:t>
            </a:r>
            <a:r>
              <a:rPr lang="en-US" sz="2800" dirty="0"/>
              <a:t>threatening </a:t>
            </a:r>
            <a:r>
              <a:rPr lang="en-US" sz="2800" dirty="0" smtClean="0"/>
              <a:t>messages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47680" y="1821366"/>
            <a:ext cx="3325873" cy="38472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‘</a:t>
            </a:r>
            <a:r>
              <a:rPr lang="en-US" sz="2800" i="1" dirty="0">
                <a:solidFill>
                  <a:srgbClr val="7030A0"/>
                </a:solidFill>
              </a:rPr>
              <a:t>I</a:t>
            </a:r>
            <a:r>
              <a:rPr lang="en-US" sz="2800" i="1" dirty="0" smtClean="0">
                <a:solidFill>
                  <a:srgbClr val="7030A0"/>
                </a:solidFill>
              </a:rPr>
              <a:t>f you don’t return my phone calls, I will hunt you down. I will start at your house, and I will work my way from there’.</a:t>
            </a:r>
          </a:p>
          <a:p>
            <a:endParaRPr lang="en-US" sz="2800" i="1" dirty="0" smtClean="0">
              <a:solidFill>
                <a:srgbClr val="7030A0"/>
              </a:solidFill>
            </a:endParaRPr>
          </a:p>
          <a:p>
            <a:r>
              <a:rPr lang="en-US" sz="2400" dirty="0" smtClean="0">
                <a:solidFill>
                  <a:srgbClr val="7030A0"/>
                </a:solidFill>
              </a:rPr>
              <a:t>(</a:t>
            </a:r>
            <a:r>
              <a:rPr lang="en-US" sz="2400" dirty="0" err="1" smtClean="0">
                <a:solidFill>
                  <a:srgbClr val="7030A0"/>
                </a:solidFill>
              </a:rPr>
              <a:t>Draucker</a:t>
            </a:r>
            <a:r>
              <a:rPr lang="en-US" sz="2400" dirty="0" smtClean="0">
                <a:solidFill>
                  <a:srgbClr val="7030A0"/>
                </a:solidFill>
              </a:rPr>
              <a:t> and </a:t>
            </a:r>
            <a:r>
              <a:rPr lang="en-US" sz="2400" dirty="0" err="1" smtClean="0">
                <a:solidFill>
                  <a:srgbClr val="7030A0"/>
                </a:solidFill>
              </a:rPr>
              <a:t>Martsolf</a:t>
            </a:r>
            <a:r>
              <a:rPr lang="en-US" sz="2400" dirty="0" smtClean="0">
                <a:solidFill>
                  <a:srgbClr val="7030A0"/>
                </a:solidFill>
              </a:rPr>
              <a:t> 2010, p. 139).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97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363442"/>
            <a:ext cx="7729728" cy="1188720"/>
          </a:xfrm>
        </p:spPr>
        <p:txBody>
          <a:bodyPr/>
          <a:lstStyle/>
          <a:p>
            <a:r>
              <a:rPr lang="en-US" dirty="0" smtClean="0"/>
              <a:t>Gendered aspects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1405" y="1761222"/>
            <a:ext cx="4469460" cy="509677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Bidirectional, yet gendered  </a:t>
            </a:r>
            <a:endParaRPr lang="en-US" sz="2800" dirty="0"/>
          </a:p>
          <a:p>
            <a:r>
              <a:rPr lang="en-US" sz="2800" dirty="0" smtClean="0"/>
              <a:t>Young men - physical abuse,  </a:t>
            </a:r>
            <a:r>
              <a:rPr lang="en-US" sz="2800" dirty="0"/>
              <a:t>young women </a:t>
            </a:r>
            <a:r>
              <a:rPr lang="en-US" sz="2800" dirty="0" smtClean="0"/>
              <a:t>- psychological abuse </a:t>
            </a:r>
          </a:p>
          <a:p>
            <a:r>
              <a:rPr lang="en-US" sz="2800" dirty="0" smtClean="0"/>
              <a:t>Self-defense and retaliation acceptable </a:t>
            </a:r>
            <a:endParaRPr lang="en-US" sz="2800" dirty="0"/>
          </a:p>
          <a:p>
            <a:r>
              <a:rPr lang="en-US" sz="2800" dirty="0" smtClean="0"/>
              <a:t>Cheating permitted </a:t>
            </a:r>
            <a:r>
              <a:rPr lang="en-US" sz="2800" dirty="0"/>
              <a:t>the use of </a:t>
            </a:r>
            <a:r>
              <a:rPr lang="en-US" sz="2800" dirty="0" smtClean="0"/>
              <a:t>violence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31136" y="1886482"/>
            <a:ext cx="2843409" cy="24929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7030A0"/>
                </a:solidFill>
              </a:rPr>
              <a:t>‘Wow, you’re so psycho bitch. But it’s like – you made me like this’ .</a:t>
            </a:r>
          </a:p>
          <a:p>
            <a:endParaRPr lang="en-US" sz="2400" i="1" dirty="0">
              <a:solidFill>
                <a:srgbClr val="7030A0"/>
              </a:solidFill>
            </a:endParaRPr>
          </a:p>
          <a:p>
            <a:r>
              <a:rPr lang="en-US" sz="2000" dirty="0" smtClean="0">
                <a:solidFill>
                  <a:srgbClr val="7030A0"/>
                </a:solidFill>
              </a:rPr>
              <a:t>(Baker et al 2015, p. 657)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00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511" y="340233"/>
            <a:ext cx="8478618" cy="1188720"/>
          </a:xfrm>
        </p:spPr>
        <p:txBody>
          <a:bodyPr/>
          <a:lstStyle/>
          <a:p>
            <a:r>
              <a:rPr lang="en-US" dirty="0" smtClean="0"/>
              <a:t>Same sex relationships – YMSM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1511" y="1613177"/>
            <a:ext cx="6993548" cy="5082310"/>
          </a:xfrm>
        </p:spPr>
        <p:txBody>
          <a:bodyPr>
            <a:noAutofit/>
          </a:bodyPr>
          <a:lstStyle/>
          <a:p>
            <a:r>
              <a:rPr lang="en-US" sz="2800" dirty="0" smtClean="0"/>
              <a:t>Involved </a:t>
            </a:r>
            <a:r>
              <a:rPr lang="en-US" sz="2800" dirty="0"/>
              <a:t>both partners </a:t>
            </a:r>
            <a:endParaRPr lang="en-US" sz="2800" dirty="0" smtClean="0"/>
          </a:p>
          <a:p>
            <a:r>
              <a:rPr lang="en-US" sz="2800" dirty="0" smtClean="0"/>
              <a:t>Threatening </a:t>
            </a:r>
            <a:r>
              <a:rPr lang="en-US" sz="2800" dirty="0"/>
              <a:t>to ‘out’ the </a:t>
            </a:r>
            <a:r>
              <a:rPr lang="en-US" sz="2800" dirty="0" smtClean="0"/>
              <a:t>other</a:t>
            </a:r>
          </a:p>
          <a:p>
            <a:r>
              <a:rPr lang="en-US" sz="2800" dirty="0"/>
              <a:t>I</a:t>
            </a:r>
            <a:r>
              <a:rPr lang="en-US" sz="2800" dirty="0" smtClean="0"/>
              <a:t>nternalized homophobia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lcohol and drugs</a:t>
            </a:r>
            <a:endParaRPr lang="en-US" sz="2800" dirty="0"/>
          </a:p>
          <a:p>
            <a:r>
              <a:rPr lang="en-US" sz="2800" dirty="0"/>
              <a:t>R</a:t>
            </a:r>
            <a:r>
              <a:rPr lang="en-US" sz="2800" dirty="0" smtClean="0"/>
              <a:t>arely challenged: violence </a:t>
            </a:r>
            <a:r>
              <a:rPr lang="en-US" sz="2800" dirty="0"/>
              <a:t>between two men is more acceptable in </a:t>
            </a:r>
            <a:r>
              <a:rPr lang="en-US" sz="2800" dirty="0" smtClean="0"/>
              <a:t>society 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omparatively </a:t>
            </a:r>
            <a:r>
              <a:rPr lang="en-US" sz="2800" dirty="0"/>
              <a:t>limited dating opportunities in early </a:t>
            </a:r>
            <a:r>
              <a:rPr lang="en-US" sz="2800" dirty="0" smtClean="0"/>
              <a:t>adolescence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43" y="1789723"/>
            <a:ext cx="2613986" cy="166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4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059" y="613963"/>
            <a:ext cx="8296835" cy="1188720"/>
          </a:xfrm>
        </p:spPr>
        <p:txBody>
          <a:bodyPr/>
          <a:lstStyle/>
          <a:p>
            <a:r>
              <a:rPr lang="en-US" dirty="0" smtClean="0"/>
              <a:t>Contextual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1972" y="1961638"/>
            <a:ext cx="4551922" cy="5015359"/>
          </a:xfrm>
        </p:spPr>
        <p:txBody>
          <a:bodyPr>
            <a:normAutofit/>
          </a:bodyPr>
          <a:lstStyle/>
          <a:p>
            <a:r>
              <a:rPr lang="en-US" sz="2800" dirty="0"/>
              <a:t>L</a:t>
            </a:r>
            <a:r>
              <a:rPr lang="en-US" sz="2800" dirty="0" smtClean="0"/>
              <a:t>earned </a:t>
            </a:r>
            <a:r>
              <a:rPr lang="en-US" sz="2800" dirty="0" err="1" smtClean="0"/>
              <a:t>behaviour</a:t>
            </a:r>
            <a:endParaRPr lang="en-US" sz="2800" dirty="0" smtClean="0"/>
          </a:p>
          <a:p>
            <a:r>
              <a:rPr lang="en-US" sz="2800" dirty="0"/>
              <a:t>Part of general violence contexts </a:t>
            </a:r>
          </a:p>
          <a:p>
            <a:r>
              <a:rPr lang="en-US" sz="2800" dirty="0" smtClean="0"/>
              <a:t>Male </a:t>
            </a:r>
            <a:r>
              <a:rPr lang="en-US" sz="2800" dirty="0"/>
              <a:t>gang </a:t>
            </a:r>
            <a:r>
              <a:rPr lang="en-US" sz="2800" dirty="0" smtClean="0"/>
              <a:t>involvement/‘machismo</a:t>
            </a:r>
            <a:r>
              <a:rPr lang="en-US" sz="2800" dirty="0"/>
              <a:t>’ </a:t>
            </a:r>
            <a:endParaRPr lang="en-US" sz="2800" dirty="0" smtClean="0"/>
          </a:p>
          <a:p>
            <a:r>
              <a:rPr lang="en-US" sz="2800" dirty="0" smtClean="0"/>
              <a:t>A pregnancy can compound entrapment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7059" y="1973452"/>
            <a:ext cx="3418102" cy="44012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‘</a:t>
            </a:r>
            <a:r>
              <a:rPr lang="en-US" sz="2800" i="1" dirty="0">
                <a:solidFill>
                  <a:srgbClr val="7030A0"/>
                </a:solidFill>
              </a:rPr>
              <a:t>V</a:t>
            </a:r>
            <a:r>
              <a:rPr lang="en-US" sz="2800" i="1" dirty="0" smtClean="0">
                <a:solidFill>
                  <a:srgbClr val="7030A0"/>
                </a:solidFill>
              </a:rPr>
              <a:t>iolence…it’s all around, you know? It’s just all around…like I’m walking down the street – this way the other day – and these guys ran up on me…and basically pulled a gun on me’ .</a:t>
            </a:r>
          </a:p>
          <a:p>
            <a:endParaRPr lang="en-US" i="1" dirty="0">
              <a:solidFill>
                <a:srgbClr val="7030A0"/>
              </a:solidFill>
            </a:endParaRPr>
          </a:p>
          <a:p>
            <a:r>
              <a:rPr lang="en-US" sz="2000" dirty="0" smtClean="0">
                <a:solidFill>
                  <a:srgbClr val="7030A0"/>
                </a:solidFill>
              </a:rPr>
              <a:t>(Reed et al 2008, p. 266)</a:t>
            </a:r>
            <a:r>
              <a:rPr lang="en-US" sz="2000" i="1" dirty="0" smtClean="0">
                <a:solidFill>
                  <a:srgbClr val="7030A0"/>
                </a:solidFill>
              </a:rPr>
              <a:t>.</a:t>
            </a:r>
            <a:r>
              <a:rPr lang="en-US" sz="2000" b="1" dirty="0" smtClean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endParaRPr lang="en-US" dirty="0" smtClean="0">
              <a:solidFill>
                <a:srgbClr val="7030A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55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5" y="426073"/>
            <a:ext cx="8365883" cy="1188720"/>
          </a:xfrm>
        </p:spPr>
        <p:txBody>
          <a:bodyPr/>
          <a:lstStyle/>
          <a:p>
            <a:r>
              <a:rPr lang="en-US" dirty="0" smtClean="0"/>
              <a:t>Adolescent development as resource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1815189"/>
            <a:ext cx="5309532" cy="4677156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Impulse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control </a:t>
            </a:r>
            <a:endParaRPr lang="en-US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Fear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of social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ostracism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en-US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Less experience - limits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exit strategies </a:t>
            </a:r>
            <a:endParaRPr lang="en-US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800" dirty="0" smtClean="0"/>
              <a:t>Desistance </a:t>
            </a:r>
            <a:r>
              <a:rPr lang="en-US" sz="2800" dirty="0"/>
              <a:t>occurred through </a:t>
            </a:r>
            <a:r>
              <a:rPr lang="en-US" sz="2800" dirty="0" smtClean="0"/>
              <a:t>development</a:t>
            </a:r>
          </a:p>
          <a:p>
            <a:r>
              <a:rPr lang="en-US" sz="2800" dirty="0" smtClean="0"/>
              <a:t>Pivotal moments for change </a:t>
            </a:r>
          </a:p>
          <a:p>
            <a:r>
              <a:rPr lang="en-US" sz="2800" dirty="0" smtClean="0"/>
              <a:t>Difficulty in seeking help – lack of experience, desire for autonomy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515615" y="1776526"/>
            <a:ext cx="3081403" cy="24006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7030A0"/>
                </a:solidFill>
              </a:rPr>
              <a:t>‘It was just exciting to me at the time, but I grew out of it though’.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sz="2000" dirty="0" smtClean="0">
                <a:solidFill>
                  <a:srgbClr val="7030A0"/>
                </a:solidFill>
              </a:rPr>
              <a:t>(Giordano et al 2015, p. 18).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90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3" r="-2" b="19920"/>
          <a:stretch/>
        </p:blipFill>
        <p:spPr>
          <a:xfrm>
            <a:off x="18214" y="2285998"/>
            <a:ext cx="5315041" cy="228600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98D49316-27CF-4C3D-BE8C-042F06B8914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9732" y="548638"/>
            <a:ext cx="5291327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 sz="2600"/>
              <a:t>Recommendations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8196"/>
          <a:stretch/>
        </p:blipFill>
        <p:spPr>
          <a:xfrm>
            <a:off x="20" y="-2"/>
            <a:ext cx="5315041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8897"/>
          <a:stretch/>
        </p:blipFill>
        <p:spPr>
          <a:xfrm>
            <a:off x="18214" y="4572001"/>
            <a:ext cx="5315041" cy="2285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5268" y="2065327"/>
            <a:ext cx="5285791" cy="3042547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- Curriculum </a:t>
            </a:r>
            <a:r>
              <a:rPr lang="en-US" sz="2800" dirty="0">
                <a:solidFill>
                  <a:srgbClr val="FFFFFF"/>
                </a:solidFill>
              </a:rPr>
              <a:t>based relationship education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- Ask </a:t>
            </a:r>
            <a:r>
              <a:rPr lang="en-US" sz="2800" dirty="0">
                <a:solidFill>
                  <a:srgbClr val="FFFFFF"/>
                </a:solidFill>
              </a:rPr>
              <a:t>specifically about partner abuse 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- Be </a:t>
            </a:r>
            <a:r>
              <a:rPr lang="en-US" sz="2800" dirty="0">
                <a:solidFill>
                  <a:srgbClr val="FFFFFF"/>
                </a:solidFill>
              </a:rPr>
              <a:t>ready for the ‘pivotal’ moments 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- </a:t>
            </a:r>
            <a:r>
              <a:rPr lang="en-US" sz="2800" dirty="0" err="1" smtClean="0">
                <a:solidFill>
                  <a:srgbClr val="FFFFFF"/>
                </a:solidFill>
              </a:rPr>
              <a:t>Recognise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FFFFFF"/>
                </a:solidFill>
              </a:rPr>
              <a:t>may take time to leave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- Trauma </a:t>
            </a:r>
            <a:r>
              <a:rPr lang="en-US" sz="2800" dirty="0">
                <a:solidFill>
                  <a:srgbClr val="FFFFFF"/>
                </a:solidFill>
              </a:rPr>
              <a:t>informed approach</a:t>
            </a:r>
          </a:p>
        </p:txBody>
      </p:sp>
    </p:spTree>
    <p:extLst>
      <p:ext uri="{BB962C8B-B14F-4D97-AF65-F5344CB8AC3E}">
        <p14:creationId xmlns:p14="http://schemas.microsoft.com/office/powerpoint/2010/main" val="234165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6028" y="944216"/>
            <a:ext cx="7729728" cy="1188720"/>
          </a:xfrm>
        </p:spPr>
        <p:txBody>
          <a:bodyPr/>
          <a:lstStyle/>
          <a:p>
            <a:r>
              <a:rPr lang="en-US" dirty="0" smtClean="0"/>
              <a:t>Current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5" y="2415114"/>
            <a:ext cx="4064733" cy="31019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/>
              <a:t>Protecting children and young people vulnerable to harm and abuse:</a:t>
            </a:r>
          </a:p>
          <a:p>
            <a:pPr marL="0" indent="0">
              <a:buNone/>
            </a:pPr>
            <a:r>
              <a:rPr lang="en-US" sz="2400" b="1" dirty="0"/>
              <a:t>Learning from School of Nursing practices and new ways of working in the Covid-19 pandemic. </a:t>
            </a:r>
          </a:p>
          <a:p>
            <a:pPr marL="0" indent="0">
              <a:buNone/>
            </a:pPr>
            <a:r>
              <a:rPr lang="en-US" sz="2400" dirty="0"/>
              <a:t>A mixed methods study: SLR, survey, focus </a:t>
            </a:r>
            <a:r>
              <a:rPr lang="en-US" sz="2400" dirty="0" smtClean="0"/>
              <a:t>groups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778" y="689537"/>
            <a:ext cx="2008715" cy="16184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396" y="257796"/>
            <a:ext cx="2124570" cy="6365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070" y="5866975"/>
            <a:ext cx="5536080" cy="8183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90544" y="2415114"/>
            <a:ext cx="3335212" cy="34163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04381D"/>
                </a:solidFill>
              </a:rPr>
              <a:t>‘But </a:t>
            </a:r>
            <a:r>
              <a:rPr lang="en-US" sz="2400" i="1" dirty="0">
                <a:solidFill>
                  <a:srgbClr val="04381D"/>
                </a:solidFill>
              </a:rPr>
              <a:t>it's the ones that you pick up along the way you know, </a:t>
            </a:r>
            <a:r>
              <a:rPr lang="en-US" sz="2400" i="1" dirty="0" smtClean="0">
                <a:solidFill>
                  <a:srgbClr val="04381D"/>
                </a:solidFill>
              </a:rPr>
              <a:t>especially </a:t>
            </a:r>
            <a:r>
              <a:rPr lang="en-US" sz="2400" i="1" dirty="0">
                <a:solidFill>
                  <a:srgbClr val="04381D"/>
                </a:solidFill>
              </a:rPr>
              <a:t>sexual </a:t>
            </a:r>
            <a:r>
              <a:rPr lang="en-US" sz="2400" i="1" dirty="0" smtClean="0">
                <a:solidFill>
                  <a:srgbClr val="04381D"/>
                </a:solidFill>
              </a:rPr>
              <a:t>health.  </a:t>
            </a:r>
            <a:r>
              <a:rPr lang="en-US" sz="2400" i="1" dirty="0">
                <a:solidFill>
                  <a:srgbClr val="04381D"/>
                </a:solidFill>
              </a:rPr>
              <a:t>W</a:t>
            </a:r>
            <a:r>
              <a:rPr lang="en-US" sz="2400" i="1" dirty="0" smtClean="0">
                <a:solidFill>
                  <a:srgbClr val="04381D"/>
                </a:solidFill>
              </a:rPr>
              <a:t>e </a:t>
            </a:r>
            <a:r>
              <a:rPr lang="en-US" sz="2400" i="1" dirty="0">
                <a:solidFill>
                  <a:srgbClr val="04381D"/>
                </a:solidFill>
              </a:rPr>
              <a:t>weren't able to kind of see young people to give them much </a:t>
            </a:r>
            <a:r>
              <a:rPr lang="en-US" sz="2400" i="1" dirty="0" smtClean="0">
                <a:solidFill>
                  <a:srgbClr val="04381D"/>
                </a:solidFill>
              </a:rPr>
              <a:t>(support)</a:t>
            </a:r>
            <a:r>
              <a:rPr lang="is-IS" sz="2400" i="1" dirty="0" smtClean="0">
                <a:solidFill>
                  <a:srgbClr val="04381D"/>
                </a:solidFill>
              </a:rPr>
              <a:t>…a</a:t>
            </a:r>
            <a:r>
              <a:rPr lang="en-US" sz="2400" i="1" dirty="0" err="1" smtClean="0">
                <a:solidFill>
                  <a:srgbClr val="04381D"/>
                </a:solidFill>
              </a:rPr>
              <a:t>nd</a:t>
            </a:r>
            <a:r>
              <a:rPr lang="en-US" sz="2400" i="1" dirty="0" smtClean="0">
                <a:solidFill>
                  <a:srgbClr val="04381D"/>
                </a:solidFill>
              </a:rPr>
              <a:t> </a:t>
            </a:r>
            <a:r>
              <a:rPr lang="en-US" sz="2400" i="1" dirty="0">
                <a:solidFill>
                  <a:srgbClr val="04381D"/>
                </a:solidFill>
              </a:rPr>
              <a:t>we know that pregnancies has gone up</a:t>
            </a:r>
            <a:r>
              <a:rPr lang="en-US" sz="2400" i="1" dirty="0" smtClean="0">
                <a:solidFill>
                  <a:srgbClr val="04381D"/>
                </a:solidFill>
              </a:rPr>
              <a:t>.’</a:t>
            </a:r>
            <a:endParaRPr lang="en-US" sz="2400" i="1" dirty="0">
              <a:solidFill>
                <a:srgbClr val="0438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65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559650"/>
            <a:ext cx="7729728" cy="1188720"/>
          </a:xfrm>
        </p:spPr>
        <p:txBody>
          <a:bodyPr/>
          <a:lstStyle/>
          <a:p>
            <a:r>
              <a:rPr lang="en-US" dirty="0" smtClean="0"/>
              <a:t>Current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2026" y="2417250"/>
            <a:ext cx="5744463" cy="4161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Evaluating the impact of a Navigator mentorship </a:t>
            </a:r>
            <a:r>
              <a:rPr lang="en-US" sz="2400" b="1" dirty="0" err="1" smtClean="0"/>
              <a:t>programme</a:t>
            </a:r>
            <a:r>
              <a:rPr lang="en-US" sz="2400" b="1" dirty="0" smtClean="0"/>
              <a:t> for young people attending the Emergency Department as a result of violence</a:t>
            </a:r>
          </a:p>
          <a:p>
            <a:pPr marL="0" indent="0">
              <a:buNone/>
            </a:pPr>
            <a:r>
              <a:rPr lang="en-US" sz="2400" dirty="0" smtClean="0"/>
              <a:t>Thames Valley Police Violence Reduction Unit/Home Office (</a:t>
            </a:r>
            <a:r>
              <a:rPr lang="en-US" sz="2400" dirty="0" err="1" smtClean="0"/>
              <a:t>gov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dirty="0" smtClean="0"/>
              <a:t>5 acute trusts across the Thames Valley</a:t>
            </a:r>
          </a:p>
          <a:p>
            <a:pPr marL="0" indent="0">
              <a:buNone/>
            </a:pPr>
            <a:r>
              <a:rPr lang="en-US" sz="2400" dirty="0" smtClean="0"/>
              <a:t>Mixed methods: quantitative engagement data/experiential accounts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0" name="Picture 2" descr="ttps://lh4.googleusercontent.com/IoEg6RWDDRZnkP60hXPh83HZZaeMqrujn3Wk_RWNHNfxwrwe471oZSTDz1HiJ671mQVlvH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366184"/>
            <a:ext cx="1621813" cy="148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454" y="1483668"/>
            <a:ext cx="1804035" cy="9163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548" y="329953"/>
            <a:ext cx="1447015" cy="11364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47529" y="2400003"/>
            <a:ext cx="3356484" cy="4247317"/>
          </a:xfrm>
          <a:prstGeom prst="rect">
            <a:avLst/>
          </a:prstGeom>
          <a:noFill/>
          <a:ln>
            <a:solidFill>
              <a:srgbClr val="C00000">
                <a:alpha val="56000"/>
              </a:srgb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i="1" dirty="0">
                <a:solidFill>
                  <a:srgbClr val="04381D"/>
                </a:solidFill>
              </a:rPr>
              <a:t>When it happened I didn’t want to talk about it at all, because I didn’t feel comfortable talking about it… To be honest it has helped me quite a lot as it’s shown me that there’s so much more to </a:t>
            </a:r>
            <a:r>
              <a:rPr lang="en-US" sz="2100" i="1" dirty="0" smtClean="0">
                <a:solidFill>
                  <a:srgbClr val="04381D"/>
                </a:solidFill>
              </a:rPr>
              <a:t>life.   </a:t>
            </a:r>
            <a:r>
              <a:rPr lang="en-US" sz="2100" dirty="0" smtClean="0">
                <a:solidFill>
                  <a:srgbClr val="04381D"/>
                </a:solidFill>
              </a:rPr>
              <a:t>Casey</a:t>
            </a:r>
            <a:r>
              <a:rPr lang="en-US" sz="2100" dirty="0">
                <a:solidFill>
                  <a:srgbClr val="04381D"/>
                </a:solidFill>
              </a:rPr>
              <a:t>, 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69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7276" y="1152818"/>
            <a:ext cx="4863084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4381D"/>
                </a:solidFill>
                <a:hlinkClick r:id="rId2"/>
              </a:rPr>
              <a:t>sbekaert@brookes.ac.uk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@</a:t>
            </a:r>
            <a:r>
              <a:rPr lang="en-US" sz="2800" dirty="0" err="1" smtClean="0"/>
              <a:t>sarahbekaert</a:t>
            </a:r>
            <a:r>
              <a:rPr lang="en-US" sz="2800" dirty="0" smtClean="0"/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https://</a:t>
            </a:r>
            <a:r>
              <a:rPr lang="en-US" sz="2800" dirty="0" err="1"/>
              <a:t>drsarahbekaert.net</a:t>
            </a:r>
            <a:r>
              <a:rPr lang="en-US" sz="2800" dirty="0"/>
              <a:t>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284" y="1149356"/>
            <a:ext cx="1696773" cy="17790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276" y="3443713"/>
            <a:ext cx="1759253" cy="26781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81" y="3443713"/>
            <a:ext cx="1771106" cy="26615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405" y="3443713"/>
            <a:ext cx="1794928" cy="267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0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250709"/>
            <a:ext cx="7729728" cy="61358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989556"/>
            <a:ext cx="7729728" cy="569934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Baker</a:t>
            </a:r>
            <a:r>
              <a:rPr lang="en-US" dirty="0">
                <a:solidFill>
                  <a:schemeClr val="tx1"/>
                </a:solidFill>
              </a:rPr>
              <a:t>, C.K., Helm, S., </a:t>
            </a:r>
            <a:r>
              <a:rPr lang="en-US" dirty="0" err="1">
                <a:solidFill>
                  <a:schemeClr val="tx1"/>
                </a:solidFill>
              </a:rPr>
              <a:t>Bifulco</a:t>
            </a:r>
            <a:r>
              <a:rPr lang="en-US" dirty="0">
                <a:solidFill>
                  <a:schemeClr val="tx1"/>
                </a:solidFill>
              </a:rPr>
              <a:t>, K. and Chung-Do, J., 2015. The relationship between self-harm and teen dating violence among youth in Hawaii. </a:t>
            </a:r>
            <a:r>
              <a:rPr lang="en-US" i="1" dirty="0">
                <a:solidFill>
                  <a:schemeClr val="tx1"/>
                </a:solidFill>
              </a:rPr>
              <a:t>Qualitative health research</a:t>
            </a:r>
            <a:r>
              <a:rPr lang="en-US" dirty="0">
                <a:solidFill>
                  <a:schemeClr val="tx1"/>
                </a:solidFill>
              </a:rPr>
              <a:t>, </a:t>
            </a:r>
            <a:r>
              <a:rPr lang="en-US" i="1" dirty="0">
                <a:solidFill>
                  <a:schemeClr val="tx1"/>
                </a:solidFill>
              </a:rPr>
              <a:t>25</a:t>
            </a:r>
            <a:r>
              <a:rPr lang="en-US" dirty="0">
                <a:solidFill>
                  <a:schemeClr val="tx1"/>
                </a:solidFill>
              </a:rPr>
              <a:t>(5), pp.652-667.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Bekaert</a:t>
            </a:r>
            <a:r>
              <a:rPr lang="en-US" dirty="0">
                <a:solidFill>
                  <a:srgbClr val="0070C0"/>
                </a:solidFill>
              </a:rPr>
              <a:t>, S. and </a:t>
            </a:r>
            <a:r>
              <a:rPr lang="en-US" dirty="0" err="1" smtClean="0">
                <a:solidFill>
                  <a:srgbClr val="0070C0"/>
                </a:solidFill>
              </a:rPr>
              <a:t>SmithBattle</a:t>
            </a:r>
            <a:r>
              <a:rPr lang="en-US" dirty="0">
                <a:solidFill>
                  <a:srgbClr val="0070C0"/>
                </a:solidFill>
              </a:rPr>
              <a:t>, L., 2016. Teen Mothers' Experience of Intimate Partner Violence. </a:t>
            </a:r>
            <a:r>
              <a:rPr lang="en-US" i="1" dirty="0">
                <a:solidFill>
                  <a:srgbClr val="0070C0"/>
                </a:solidFill>
              </a:rPr>
              <a:t>Advances in Nursing Science</a:t>
            </a:r>
            <a:r>
              <a:rPr lang="en-US" dirty="0">
                <a:solidFill>
                  <a:srgbClr val="0070C0"/>
                </a:solidFill>
              </a:rPr>
              <a:t>, </a:t>
            </a:r>
            <a:r>
              <a:rPr lang="en-US" i="1" dirty="0">
                <a:solidFill>
                  <a:srgbClr val="0070C0"/>
                </a:solidFill>
              </a:rPr>
              <a:t>39</a:t>
            </a:r>
            <a:r>
              <a:rPr lang="en-US" dirty="0">
                <a:solidFill>
                  <a:srgbClr val="0070C0"/>
                </a:solidFill>
              </a:rPr>
              <a:t>(3), pp.272-290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GB" dirty="0">
                <a:solidFill>
                  <a:srgbClr val="0070C0"/>
                </a:solidFill>
              </a:rPr>
              <a:t>Bekaert, S and Appleton, JV. 2020. </a:t>
            </a:r>
            <a:r>
              <a:rPr lang="en-GB" dirty="0" err="1">
                <a:solidFill>
                  <a:srgbClr val="0070C0"/>
                </a:solidFill>
              </a:rPr>
              <a:t>Ch</a:t>
            </a:r>
            <a:r>
              <a:rPr lang="en-GB" dirty="0">
                <a:solidFill>
                  <a:srgbClr val="0070C0"/>
                </a:solidFill>
              </a:rPr>
              <a:t> 60. Intimate Partner Violence in Teenage Relationships, pp. 1004-1020, in the </a:t>
            </a:r>
            <a:r>
              <a:rPr lang="en-GB" i="1" dirty="0">
                <a:solidFill>
                  <a:srgbClr val="0070C0"/>
                </a:solidFill>
              </a:rPr>
              <a:t>Sage Handbook of Domestic Violence</a:t>
            </a:r>
            <a:r>
              <a:rPr lang="en-GB" dirty="0">
                <a:solidFill>
                  <a:srgbClr val="0070C0"/>
                </a:solidFill>
              </a:rPr>
              <a:t>, Ed: TK Shackelford. Sage</a:t>
            </a:r>
            <a:r>
              <a:rPr lang="en-GB" dirty="0" smtClean="0">
                <a:solidFill>
                  <a:srgbClr val="0070C0"/>
                </a:solidFill>
              </a:rPr>
              <a:t>.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Bekaert</a:t>
            </a:r>
            <a:r>
              <a:rPr lang="en-US" dirty="0">
                <a:solidFill>
                  <a:srgbClr val="0070C0"/>
                </a:solidFill>
              </a:rPr>
              <a:t>, S., </a:t>
            </a:r>
            <a:r>
              <a:rPr lang="en-US" dirty="0" smtClean="0">
                <a:solidFill>
                  <a:srgbClr val="0070C0"/>
                </a:solidFill>
              </a:rPr>
              <a:t>2021a. </a:t>
            </a:r>
            <a:r>
              <a:rPr lang="en-US" dirty="0">
                <a:solidFill>
                  <a:srgbClr val="0070C0"/>
                </a:solidFill>
              </a:rPr>
              <a:t>Teenaged mother's narratives: methodological dilemmas in tracing an emergent, yet muted, desire for motherhood. </a:t>
            </a:r>
            <a:r>
              <a:rPr lang="en-US" i="1" dirty="0">
                <a:solidFill>
                  <a:srgbClr val="0070C0"/>
                </a:solidFill>
              </a:rPr>
              <a:t>Community, Work &amp; Family</a:t>
            </a:r>
            <a:r>
              <a:rPr lang="en-US" dirty="0">
                <a:solidFill>
                  <a:srgbClr val="0070C0"/>
                </a:solidFill>
              </a:rPr>
              <a:t>, pp.1-14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Bekaert</a:t>
            </a:r>
            <a:r>
              <a:rPr lang="en-GB" dirty="0">
                <a:solidFill>
                  <a:srgbClr val="0070C0"/>
                </a:solidFill>
              </a:rPr>
              <a:t>, S. </a:t>
            </a:r>
            <a:r>
              <a:rPr lang="en-GB" dirty="0" smtClean="0">
                <a:solidFill>
                  <a:srgbClr val="0070C0"/>
                </a:solidFill>
              </a:rPr>
              <a:t>2021b. </a:t>
            </a:r>
            <a:r>
              <a:rPr lang="en-GB" i="1" dirty="0">
                <a:solidFill>
                  <a:srgbClr val="0070C0"/>
                </a:solidFill>
              </a:rPr>
              <a:t>‘I Want to Get My Education Straight’</a:t>
            </a:r>
            <a:r>
              <a:rPr lang="en-GB" dirty="0">
                <a:solidFill>
                  <a:srgbClr val="0070C0"/>
                </a:solidFill>
              </a:rPr>
              <a:t>: The Impact of Contemporary Cultural Expectations on Teenage Pregnancy Decision Making. pp. 145-163, in </a:t>
            </a:r>
            <a:r>
              <a:rPr lang="en-GB" i="1" dirty="0">
                <a:solidFill>
                  <a:srgbClr val="0070C0"/>
                </a:solidFill>
              </a:rPr>
              <a:t>Abortion and Mothering</a:t>
            </a:r>
            <a:r>
              <a:rPr lang="en-GB" dirty="0">
                <a:solidFill>
                  <a:srgbClr val="0070C0"/>
                </a:solidFill>
              </a:rPr>
              <a:t>, </a:t>
            </a:r>
            <a:r>
              <a:rPr lang="en-GB" dirty="0" err="1">
                <a:solidFill>
                  <a:srgbClr val="0070C0"/>
                </a:solidFill>
              </a:rPr>
              <a:t>Eds</a:t>
            </a:r>
            <a:r>
              <a:rPr lang="en-GB" dirty="0">
                <a:solidFill>
                  <a:srgbClr val="0070C0"/>
                </a:solidFill>
              </a:rPr>
              <a:t>: Heather Jackson and Jessica Shaw. Demeter Press.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GB" dirty="0">
                <a:solidFill>
                  <a:srgbClr val="0070C0"/>
                </a:solidFill>
              </a:rPr>
              <a:t>Bekaert, S. </a:t>
            </a:r>
            <a:r>
              <a:rPr lang="en-GB" dirty="0" smtClean="0">
                <a:solidFill>
                  <a:srgbClr val="0070C0"/>
                </a:solidFill>
              </a:rPr>
              <a:t>2021c. </a:t>
            </a:r>
            <a:r>
              <a:rPr lang="en-GB" dirty="0">
                <a:solidFill>
                  <a:srgbClr val="0070C0"/>
                </a:solidFill>
              </a:rPr>
              <a:t>Reconceiving Young Motherhood. Chapter 42, pp. 663-673, in </a:t>
            </a:r>
            <a:r>
              <a:rPr lang="en-GB" i="1" dirty="0">
                <a:solidFill>
                  <a:srgbClr val="0070C0"/>
                </a:solidFill>
              </a:rPr>
              <a:t>Maternal Theory: Essential Readings,</a:t>
            </a:r>
            <a:r>
              <a:rPr lang="en-GB" dirty="0">
                <a:solidFill>
                  <a:srgbClr val="0070C0"/>
                </a:solidFill>
              </a:rPr>
              <a:t> 2nd Edition, Ed: Andrea O'Reilly. Demeter Press.  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dirty="0">
                <a:solidFill>
                  <a:srgbClr val="0070C0"/>
                </a:solidFill>
              </a:rPr>
              <a:t>Bekaert, S. 2020. Exploring the influences on teenage pregnancy decision-making using the Listening Guide data analysis method. </a:t>
            </a:r>
            <a:r>
              <a:rPr lang="en-GB" i="1" dirty="0">
                <a:solidFill>
                  <a:srgbClr val="0070C0"/>
                </a:solidFill>
              </a:rPr>
              <a:t>Sage Research Methods Cases</a:t>
            </a:r>
            <a:r>
              <a:rPr lang="en-GB" dirty="0">
                <a:solidFill>
                  <a:srgbClr val="0070C0"/>
                </a:solidFill>
              </a:rPr>
              <a:t>. </a:t>
            </a:r>
            <a:r>
              <a:rPr lang="en-GB" b="1" dirty="0">
                <a:solidFill>
                  <a:srgbClr val="0070C0"/>
                </a:solidFill>
              </a:rPr>
              <a:t>DOI:</a:t>
            </a:r>
            <a:r>
              <a:rPr lang="en-GB" dirty="0">
                <a:solidFill>
                  <a:srgbClr val="0070C0"/>
                </a:solidFill>
              </a:rPr>
              <a:t> </a:t>
            </a:r>
            <a:r>
              <a:rPr lang="en-GB" u="sng" dirty="0">
                <a:solidFill>
                  <a:srgbClr val="0070C0"/>
                </a:solidFill>
                <a:hlinkClick r:id="rId2"/>
              </a:rPr>
              <a:t>https://</a:t>
            </a:r>
            <a:r>
              <a:rPr lang="en-GB" u="sng" dirty="0" smtClean="0">
                <a:solidFill>
                  <a:srgbClr val="0070C0"/>
                </a:solidFill>
                <a:hlinkClick r:id="rId2"/>
              </a:rPr>
              <a:t>dx.doi.org/10.4135/9781529732726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GB" dirty="0" smtClean="0">
                <a:solidFill>
                  <a:srgbClr val="0070C0"/>
                </a:solidFill>
              </a:rPr>
              <a:t>Bekaert</a:t>
            </a:r>
            <a:r>
              <a:rPr lang="en-GB" dirty="0">
                <a:solidFill>
                  <a:srgbClr val="0070C0"/>
                </a:solidFill>
              </a:rPr>
              <a:t>, S.  2019. Teenage Mothers in England; Resisting or Silenced by the Regulatory Framework? pp: 105-118, in </a:t>
            </a:r>
            <a:r>
              <a:rPr lang="en-GB" i="1" dirty="0">
                <a:solidFill>
                  <a:srgbClr val="0070C0"/>
                </a:solidFill>
              </a:rPr>
              <a:t>Motherhood in Contemporary International Perspective: Continuity and Change</a:t>
            </a:r>
            <a:r>
              <a:rPr lang="en-GB" dirty="0">
                <a:solidFill>
                  <a:srgbClr val="0070C0"/>
                </a:solidFill>
              </a:rPr>
              <a:t>, 1st Edition, Ed: </a:t>
            </a:r>
            <a:r>
              <a:rPr lang="en-GB" dirty="0" err="1">
                <a:solidFill>
                  <a:srgbClr val="0070C0"/>
                </a:solidFill>
              </a:rPr>
              <a:t>Fabienne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Portier</a:t>
            </a:r>
            <a:r>
              <a:rPr lang="en-GB" dirty="0">
                <a:solidFill>
                  <a:srgbClr val="0070C0"/>
                </a:solidFill>
              </a:rPr>
              <a:t> Le-</a:t>
            </a:r>
            <a:r>
              <a:rPr lang="en-GB" dirty="0" err="1">
                <a:solidFill>
                  <a:srgbClr val="0070C0"/>
                </a:solidFill>
              </a:rPr>
              <a:t>cocq</a:t>
            </a:r>
            <a:r>
              <a:rPr lang="en-GB" dirty="0">
                <a:solidFill>
                  <a:srgbClr val="0070C0"/>
                </a:solidFill>
              </a:rPr>
              <a:t>. Routledge.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GB" dirty="0">
                <a:solidFill>
                  <a:srgbClr val="0070C0"/>
                </a:solidFill>
              </a:rPr>
              <a:t>Bekaert, S. 2017. </a:t>
            </a:r>
            <a:r>
              <a:rPr lang="en-GB" i="1" dirty="0">
                <a:solidFill>
                  <a:srgbClr val="0070C0"/>
                </a:solidFill>
              </a:rPr>
              <a:t>‘Hopefully He Puts the Ring on it…</a:t>
            </a:r>
            <a:r>
              <a:rPr lang="en-GB" dirty="0">
                <a:solidFill>
                  <a:srgbClr val="0070C0"/>
                </a:solidFill>
              </a:rPr>
              <a:t>’, Teenaged Mothers’ Voiced Desire for Marriage, pp. 146-167, In </a:t>
            </a:r>
            <a:r>
              <a:rPr lang="en-GB" i="1" dirty="0">
                <a:solidFill>
                  <a:srgbClr val="0070C0"/>
                </a:solidFill>
              </a:rPr>
              <a:t>Troubling the Fantasy of the Happy Ever After, </a:t>
            </a:r>
            <a:r>
              <a:rPr lang="en-GB" dirty="0">
                <a:solidFill>
                  <a:srgbClr val="0070C0"/>
                </a:solidFill>
              </a:rPr>
              <a:t>Ed: Linda Ennis. Demeter Press</a:t>
            </a:r>
            <a:r>
              <a:rPr lang="en-GB" dirty="0" smtClean="0">
                <a:solidFill>
                  <a:srgbClr val="0070C0"/>
                </a:solidFill>
              </a:rPr>
              <a:t>.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Chronister</a:t>
            </a:r>
            <a:r>
              <a:rPr lang="en-US" dirty="0">
                <a:solidFill>
                  <a:schemeClr val="tx1"/>
                </a:solidFill>
              </a:rPr>
              <a:t>, K.M., </a:t>
            </a:r>
            <a:r>
              <a:rPr lang="en-US" dirty="0" err="1">
                <a:solidFill>
                  <a:schemeClr val="tx1"/>
                </a:solidFill>
              </a:rPr>
              <a:t>Marsiglio</a:t>
            </a:r>
            <a:r>
              <a:rPr lang="en-US" dirty="0">
                <a:solidFill>
                  <a:schemeClr val="tx1"/>
                </a:solidFill>
              </a:rPr>
              <a:t>, M.C., Linville, D. and </a:t>
            </a:r>
            <a:r>
              <a:rPr lang="en-US" dirty="0" err="1">
                <a:solidFill>
                  <a:schemeClr val="tx1"/>
                </a:solidFill>
              </a:rPr>
              <a:t>Lantrip</a:t>
            </a:r>
            <a:r>
              <a:rPr lang="en-US" dirty="0">
                <a:solidFill>
                  <a:schemeClr val="tx1"/>
                </a:solidFill>
              </a:rPr>
              <a:t>, K.R., 2014. The influence of dating violence on adolescent girls’ educational experiences. </a:t>
            </a:r>
            <a:r>
              <a:rPr lang="en-US" i="1" dirty="0">
                <a:solidFill>
                  <a:schemeClr val="tx1"/>
                </a:solidFill>
              </a:rPr>
              <a:t>The Counseling Psychologist</a:t>
            </a:r>
            <a:r>
              <a:rPr lang="en-US" dirty="0">
                <a:solidFill>
                  <a:schemeClr val="tx1"/>
                </a:solidFill>
              </a:rPr>
              <a:t>, </a:t>
            </a:r>
            <a:r>
              <a:rPr lang="en-US" i="1" dirty="0">
                <a:solidFill>
                  <a:schemeClr val="tx1"/>
                </a:solidFill>
              </a:rPr>
              <a:t>42</a:t>
            </a:r>
            <a:r>
              <a:rPr lang="en-US" dirty="0">
                <a:solidFill>
                  <a:schemeClr val="tx1"/>
                </a:solidFill>
              </a:rPr>
              <a:t>(3), pp.374-405.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50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551145"/>
            <a:ext cx="7729728" cy="6087649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Draucker</a:t>
            </a:r>
            <a:r>
              <a:rPr lang="en-US" dirty="0">
                <a:solidFill>
                  <a:schemeClr val="tx1"/>
                </a:solidFill>
              </a:rPr>
              <a:t>, C.B. and </a:t>
            </a:r>
            <a:r>
              <a:rPr lang="en-US" dirty="0" err="1">
                <a:solidFill>
                  <a:schemeClr val="tx1"/>
                </a:solidFill>
              </a:rPr>
              <a:t>Martsolf</a:t>
            </a:r>
            <a:r>
              <a:rPr lang="en-US" dirty="0">
                <a:solidFill>
                  <a:schemeClr val="tx1"/>
                </a:solidFill>
              </a:rPr>
              <a:t>, D.S., 2010. The role of electronic communication technology in adolescent dating violence. </a:t>
            </a:r>
            <a:r>
              <a:rPr lang="en-US" i="1" dirty="0">
                <a:solidFill>
                  <a:schemeClr val="tx1"/>
                </a:solidFill>
              </a:rPr>
              <a:t>Journal of Child and Adolescent Psychiatric Nursing</a:t>
            </a:r>
            <a:r>
              <a:rPr lang="en-US" dirty="0">
                <a:solidFill>
                  <a:schemeClr val="tx1"/>
                </a:solidFill>
              </a:rPr>
              <a:t>, </a:t>
            </a:r>
            <a:r>
              <a:rPr lang="en-US" i="1" dirty="0">
                <a:solidFill>
                  <a:schemeClr val="tx1"/>
                </a:solidFill>
              </a:rPr>
              <a:t>23</a:t>
            </a:r>
            <a:r>
              <a:rPr lang="en-US" dirty="0">
                <a:solidFill>
                  <a:schemeClr val="tx1"/>
                </a:solidFill>
              </a:rPr>
              <a:t>(3), pp.133-142.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Giordano</a:t>
            </a:r>
            <a:r>
              <a:rPr lang="en-US" dirty="0">
                <a:solidFill>
                  <a:schemeClr val="tx1"/>
                </a:solidFill>
              </a:rPr>
              <a:t>, P.C., Johnson, W.L., Manning, W.D., Longmore, M.A. and Minter, M.D., 2015. Intimate partner violence in young adulthood: Narratives of persistence and desistance. </a:t>
            </a:r>
            <a:r>
              <a:rPr lang="en-US" i="1" dirty="0">
                <a:solidFill>
                  <a:schemeClr val="tx1"/>
                </a:solidFill>
              </a:rPr>
              <a:t>Criminology</a:t>
            </a:r>
            <a:r>
              <a:rPr lang="en-US" dirty="0">
                <a:solidFill>
                  <a:schemeClr val="tx1"/>
                </a:solidFill>
              </a:rPr>
              <a:t>, </a:t>
            </a:r>
            <a:r>
              <a:rPr lang="en-US" i="1" dirty="0">
                <a:solidFill>
                  <a:schemeClr val="tx1"/>
                </a:solidFill>
              </a:rPr>
              <a:t>53</a:t>
            </a:r>
            <a:r>
              <a:rPr lang="en-US" dirty="0">
                <a:solidFill>
                  <a:schemeClr val="tx1"/>
                </a:solidFill>
              </a:rPr>
              <a:t>(3), pp.330-365.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Gonzalez-</a:t>
            </a:r>
            <a:r>
              <a:rPr lang="en-US" dirty="0" err="1" smtClean="0">
                <a:solidFill>
                  <a:schemeClr val="tx1"/>
                </a:solidFill>
              </a:rPr>
              <a:t>Guarda</a:t>
            </a:r>
            <a:r>
              <a:rPr lang="en-US" dirty="0" smtClean="0">
                <a:solidFill>
                  <a:schemeClr val="tx1"/>
                </a:solidFill>
              </a:rPr>
              <a:t>, R.M., Ferranti, D., Halstead, V. and </a:t>
            </a:r>
            <a:r>
              <a:rPr lang="en-US" dirty="0" err="1" smtClean="0">
                <a:solidFill>
                  <a:schemeClr val="tx1"/>
                </a:solidFill>
              </a:rPr>
              <a:t>Ilias</a:t>
            </a:r>
            <a:r>
              <a:rPr lang="en-US" dirty="0" smtClean="0">
                <a:solidFill>
                  <a:schemeClr val="tx1"/>
                </a:solidFill>
              </a:rPr>
              <a:t>, V.M., 2016. Experiences with dating violence and help seeking among Hispanic females in their late adolescence. </a:t>
            </a:r>
            <a:r>
              <a:rPr lang="en-US" i="1" dirty="0" smtClean="0">
                <a:solidFill>
                  <a:schemeClr val="tx1"/>
                </a:solidFill>
              </a:rPr>
              <a:t>Issues in mental health nursing</a:t>
            </a:r>
            <a:r>
              <a:rPr lang="en-US" dirty="0" smtClean="0">
                <a:solidFill>
                  <a:schemeClr val="tx1"/>
                </a:solidFill>
              </a:rPr>
              <a:t>, </a:t>
            </a:r>
            <a:r>
              <a:rPr lang="en-US" i="1" dirty="0" smtClean="0">
                <a:solidFill>
                  <a:schemeClr val="tx1"/>
                </a:solidFill>
              </a:rPr>
              <a:t>37</a:t>
            </a:r>
            <a:r>
              <a:rPr lang="en-US" dirty="0" smtClean="0">
                <a:solidFill>
                  <a:schemeClr val="tx1"/>
                </a:solidFill>
              </a:rPr>
              <a:t>(4), pp.229-238.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Hanson</a:t>
            </a:r>
            <a:r>
              <a:rPr lang="en-US" dirty="0">
                <a:solidFill>
                  <a:schemeClr val="tx1"/>
                </a:solidFill>
              </a:rPr>
              <a:t>, E. and Holmes, D.  2014. That difficult age; developing a more effective response to risks in adolescence. Research in Practice/ADCS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dirty="0" err="1">
                <a:solidFill>
                  <a:schemeClr val="tx1"/>
                </a:solidFill>
              </a:rPr>
              <a:t>Hellevik</a:t>
            </a:r>
            <a:r>
              <a:rPr lang="en-US" dirty="0">
                <a:solidFill>
                  <a:schemeClr val="tx1"/>
                </a:solidFill>
              </a:rPr>
              <a:t>, P.M. 2019. Teenagers' personal accounts of experiences with digital intimate partner violence and abuse. </a:t>
            </a:r>
            <a:r>
              <a:rPr lang="en-US" i="1" dirty="0">
                <a:solidFill>
                  <a:schemeClr val="tx1"/>
                </a:solidFill>
              </a:rPr>
              <a:t>Computers in Human Behavior</a:t>
            </a:r>
            <a:r>
              <a:rPr lang="en-US" dirty="0">
                <a:solidFill>
                  <a:schemeClr val="tx1"/>
                </a:solidFill>
              </a:rPr>
              <a:t>, </a:t>
            </a:r>
            <a:r>
              <a:rPr lang="en-US" i="1" dirty="0">
                <a:solidFill>
                  <a:schemeClr val="tx1"/>
                </a:solidFill>
              </a:rPr>
              <a:t>92</a:t>
            </a:r>
            <a:r>
              <a:rPr lang="en-US" dirty="0">
                <a:solidFill>
                  <a:schemeClr val="tx1"/>
                </a:solidFill>
              </a:rPr>
              <a:t>, pp.178-187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</a:rPr>
              <a:t>Ismail, F., Berman, H. and Ward-Griffin, C. 2007. Dating violence and the health of young women: A feminist narrative study. </a:t>
            </a:r>
            <a:r>
              <a:rPr lang="en-US" i="1" dirty="0">
                <a:solidFill>
                  <a:schemeClr val="tx1"/>
                </a:solidFill>
              </a:rPr>
              <a:t>Health Care for Women International</a:t>
            </a:r>
            <a:r>
              <a:rPr lang="en-US" dirty="0">
                <a:solidFill>
                  <a:schemeClr val="tx1"/>
                </a:solidFill>
              </a:rPr>
              <a:t>, </a:t>
            </a:r>
            <a:r>
              <a:rPr lang="en-US" i="1" dirty="0">
                <a:solidFill>
                  <a:schemeClr val="tx1"/>
                </a:solidFill>
              </a:rPr>
              <a:t>28</a:t>
            </a:r>
            <a:r>
              <a:rPr lang="en-US" dirty="0">
                <a:solidFill>
                  <a:schemeClr val="tx1"/>
                </a:solidFill>
              </a:rPr>
              <a:t>(5), pp.453-477.</a:t>
            </a:r>
          </a:p>
          <a:p>
            <a:r>
              <a:rPr lang="en-US" dirty="0">
                <a:solidFill>
                  <a:schemeClr val="tx1"/>
                </a:solidFill>
              </a:rPr>
              <a:t>Kennedy, A.C. </a:t>
            </a:r>
            <a:r>
              <a:rPr lang="en-US" dirty="0" err="1">
                <a:solidFill>
                  <a:schemeClr val="tx1"/>
                </a:solidFill>
              </a:rPr>
              <a:t>Agbényiga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DL.Kasiborski</a:t>
            </a:r>
            <a:r>
              <a:rPr lang="en-US" dirty="0">
                <a:solidFill>
                  <a:schemeClr val="tx1"/>
                </a:solidFill>
              </a:rPr>
              <a:t>, N., et al. 2010. Risk chains over the life course among homeless urban adolescent mothers: altering their trajectories through formal support. </a:t>
            </a:r>
            <a:r>
              <a:rPr lang="en-US" i="1" dirty="0">
                <a:solidFill>
                  <a:schemeClr val="tx1"/>
                </a:solidFill>
              </a:rPr>
              <a:t>Children and Youth Services Review</a:t>
            </a:r>
            <a:r>
              <a:rPr lang="en-US" dirty="0">
                <a:solidFill>
                  <a:schemeClr val="tx1"/>
                </a:solidFill>
              </a:rPr>
              <a:t>, 32(12), pp.1740-1749.</a:t>
            </a:r>
          </a:p>
          <a:p>
            <a:r>
              <a:rPr lang="en-US" dirty="0">
                <a:solidFill>
                  <a:schemeClr val="tx1"/>
                </a:solidFill>
              </a:rPr>
              <a:t>Martin, C.E., Houston, A.M., </a:t>
            </a:r>
            <a:r>
              <a:rPr lang="en-US" dirty="0" err="1">
                <a:solidFill>
                  <a:schemeClr val="tx1"/>
                </a:solidFill>
              </a:rPr>
              <a:t>Mmari</a:t>
            </a:r>
            <a:r>
              <a:rPr lang="en-US" dirty="0">
                <a:solidFill>
                  <a:schemeClr val="tx1"/>
                </a:solidFill>
              </a:rPr>
              <a:t>, K.N. et al. 2012. Urban teens and young adults describe drama, disrespect, dating violence and help-seeking preferences. </a:t>
            </a:r>
            <a:r>
              <a:rPr lang="en-US" i="1" dirty="0">
                <a:solidFill>
                  <a:schemeClr val="tx1"/>
                </a:solidFill>
              </a:rPr>
              <a:t>Maternal and child health journal</a:t>
            </a:r>
            <a:r>
              <a:rPr lang="en-US" dirty="0">
                <a:solidFill>
                  <a:schemeClr val="tx1"/>
                </a:solidFill>
              </a:rPr>
              <a:t>, </a:t>
            </a:r>
            <a:r>
              <a:rPr lang="en-US" i="1" dirty="0">
                <a:solidFill>
                  <a:schemeClr val="tx1"/>
                </a:solidFill>
              </a:rPr>
              <a:t>16</a:t>
            </a:r>
            <a:r>
              <a:rPr lang="en-US" dirty="0">
                <a:solidFill>
                  <a:schemeClr val="tx1"/>
                </a:solidFill>
              </a:rPr>
              <a:t>(5), pp.957-966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dirty="0" err="1">
                <a:solidFill>
                  <a:schemeClr val="tx1"/>
                </a:solidFill>
              </a:rPr>
              <a:t>Martsolf</a:t>
            </a:r>
            <a:r>
              <a:rPr lang="en-US" dirty="0">
                <a:solidFill>
                  <a:schemeClr val="tx1"/>
                </a:solidFill>
              </a:rPr>
              <a:t>, D.S., </a:t>
            </a:r>
            <a:r>
              <a:rPr lang="en-US" dirty="0" err="1">
                <a:solidFill>
                  <a:schemeClr val="tx1"/>
                </a:solidFill>
              </a:rPr>
              <a:t>Draucker</a:t>
            </a:r>
            <a:r>
              <a:rPr lang="en-US" dirty="0">
                <a:solidFill>
                  <a:schemeClr val="tx1"/>
                </a:solidFill>
              </a:rPr>
              <a:t>, C.B., Stephenson, P.L., et al. 2012. Patterns of dating violence across adolescence. </a:t>
            </a:r>
            <a:r>
              <a:rPr lang="en-US" i="1" dirty="0">
                <a:solidFill>
                  <a:schemeClr val="tx1"/>
                </a:solidFill>
              </a:rPr>
              <a:t>Qualitative Health Research</a:t>
            </a:r>
            <a:r>
              <a:rPr lang="en-US" dirty="0">
                <a:solidFill>
                  <a:schemeClr val="tx1"/>
                </a:solidFill>
              </a:rPr>
              <a:t>, </a:t>
            </a:r>
            <a:r>
              <a:rPr lang="en-US" i="1" dirty="0">
                <a:solidFill>
                  <a:schemeClr val="tx1"/>
                </a:solidFill>
              </a:rPr>
              <a:t>22</a:t>
            </a:r>
            <a:r>
              <a:rPr lang="en-US" dirty="0">
                <a:solidFill>
                  <a:schemeClr val="tx1"/>
                </a:solidFill>
              </a:rPr>
              <a:t>(9), pp.1271-1283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dirty="0"/>
              <a:t>Reed, E., Silverman, J.G., Raj, A., Rothman, E.F., Decker, M.R., Gottlieb, B.R., Molnar, B., and Miller, E. (2008) Social and environmental contexts of adolescent and young adult male perpetrators of intimate partner violence: A qualitative study. </a:t>
            </a:r>
            <a:r>
              <a:rPr lang="en-US" i="1" dirty="0"/>
              <a:t>American Journal of Men's Health</a:t>
            </a:r>
            <a:r>
              <a:rPr lang="en-US" dirty="0"/>
              <a:t>, 2(3): 260–71. 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74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12424</TotalTime>
  <Words>857</Words>
  <Application>Microsoft Macintosh PowerPoint</Application>
  <PresentationFormat>Widescreen</PresentationFormat>
  <Paragraphs>125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Gill Sans MT</vt:lpstr>
      <vt:lpstr>Wingdings</vt:lpstr>
      <vt:lpstr>Arial</vt:lpstr>
      <vt:lpstr>Parcel</vt:lpstr>
      <vt:lpstr>  Intimate partner abuse in Teen Relationships </vt:lpstr>
      <vt:lpstr>Introduction/background</vt:lpstr>
      <vt:lpstr> Adolescence </vt:lpstr>
      <vt:lpstr>Teenage pregnancy decision-making study</vt:lpstr>
      <vt:lpstr>Metasyntheses</vt:lpstr>
      <vt:lpstr> How teens describe the violence  </vt:lpstr>
      <vt:lpstr>Digital media</vt:lpstr>
      <vt:lpstr>Gendered aspects</vt:lpstr>
      <vt:lpstr>Same sex relationships – YMSM </vt:lpstr>
      <vt:lpstr>Contextual considerations</vt:lpstr>
      <vt:lpstr>Adolescent development as resource</vt:lpstr>
      <vt:lpstr>Recommendations</vt:lpstr>
      <vt:lpstr>Current research</vt:lpstr>
      <vt:lpstr>Current research</vt:lpstr>
      <vt:lpstr>PowerPoint Presentation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 Crawford</dc:creator>
  <cp:lastModifiedBy>Geoff Crawford</cp:lastModifiedBy>
  <cp:revision>117</cp:revision>
  <dcterms:created xsi:type="dcterms:W3CDTF">2020-05-01T11:03:25Z</dcterms:created>
  <dcterms:modified xsi:type="dcterms:W3CDTF">2022-09-07T15:04:06Z</dcterms:modified>
</cp:coreProperties>
</file>