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13"/>
  </p:notesMasterIdLst>
  <p:sldIdLst>
    <p:sldId id="256" r:id="rId2"/>
    <p:sldId id="258" r:id="rId3"/>
    <p:sldId id="313" r:id="rId4"/>
    <p:sldId id="309" r:id="rId5"/>
    <p:sldId id="287" r:id="rId6"/>
    <p:sldId id="280" r:id="rId7"/>
    <p:sldId id="301" r:id="rId8"/>
    <p:sldId id="298" r:id="rId9"/>
    <p:sldId id="312" r:id="rId10"/>
    <p:sldId id="304" r:id="rId11"/>
    <p:sldId id="30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8FCB90"/>
    <a:srgbClr val="B7A4BE"/>
    <a:srgbClr val="ACC8AF"/>
    <a:srgbClr val="75A775"/>
    <a:srgbClr val="34A296"/>
    <a:srgbClr val="E1F2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2"/>
    <p:restoredTop sz="95439" autoAdjust="0"/>
  </p:normalViewPr>
  <p:slideViewPr>
    <p:cSldViewPr snapToGrid="0" snapToObjects="1">
      <p:cViewPr varScale="1">
        <p:scale>
          <a:sx n="99" d="100"/>
          <a:sy n="99" d="100"/>
        </p:scale>
        <p:origin x="115" y="72"/>
      </p:cViewPr>
      <p:guideLst/>
    </p:cSldViewPr>
  </p:slideViewPr>
  <p:notesTextViewPr>
    <p:cViewPr>
      <p:scale>
        <a:sx n="1" d="1"/>
        <a:sy n="1" d="1"/>
      </p:scale>
      <p:origin x="0" y="0"/>
    </p:cViewPr>
  </p:notesTextViewPr>
  <p:notesViewPr>
    <p:cSldViewPr snapToGrid="0" snapToObjects="1">
      <p:cViewPr varScale="1">
        <p:scale>
          <a:sx n="77" d="100"/>
          <a:sy n="77" d="100"/>
        </p:scale>
        <p:origin x="2656"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142975-9446-C34C-82A7-E2D89591C0A3}" type="datetimeFigureOut">
              <a:rPr lang="en-US" smtClean="0"/>
              <a:t>9/22/2023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6F0977-96CD-0648-A303-A7E8D78F12D1}" type="slidenum">
              <a:rPr lang="en-US" smtClean="0"/>
              <a:t>‹#›</a:t>
            </a:fld>
            <a:endParaRPr lang="en-US"/>
          </a:p>
        </p:txBody>
      </p:sp>
    </p:spTree>
    <p:extLst>
      <p:ext uri="{BB962C8B-B14F-4D97-AF65-F5344CB8AC3E}">
        <p14:creationId xmlns:p14="http://schemas.microsoft.com/office/powerpoint/2010/main" val="15320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9/22/2023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9/22/2023</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9/22/2023</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9/22/2023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hyperlink" Target="https://onlinelibrary.wiley.com/doi/pdf/10.1111/jan.15504" TargetMode="External"/><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mdpi.com/1660-4601/20/1/48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rsarahbekaert.net/2023/05/15/learning-from-school-nursingpractices-and-new-ways-of-working-during-the-covid-19-pandemic-a-qualitative-stud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ites.google.com/brookes.ac.uk/schoolnursinginthetimeofcovid/home"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sbekaert@brookes.ac.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3800" y="2205588"/>
            <a:ext cx="6858000" cy="2203864"/>
          </a:xfrm>
        </p:spPr>
        <p:txBody>
          <a:bodyPr>
            <a:normAutofit/>
          </a:bodyPr>
          <a:lstStyle/>
          <a:p>
            <a:r>
              <a:rPr lang="en-US" dirty="0"/>
              <a:t>School Nursing in the time of </a:t>
            </a:r>
            <a:r>
              <a:rPr lang="en-US" dirty="0" err="1"/>
              <a:t>covid</a:t>
            </a:r>
            <a:r>
              <a:rPr lang="en-US" dirty="0"/>
              <a:t>: </a:t>
            </a:r>
            <a:br>
              <a:rPr lang="en-US" dirty="0"/>
            </a:br>
            <a:r>
              <a:rPr lang="en-US" dirty="0"/>
              <a:t>a UK perspective</a:t>
            </a:r>
          </a:p>
        </p:txBody>
      </p:sp>
      <p:sp>
        <p:nvSpPr>
          <p:cNvPr id="3" name="Subtitle 2"/>
          <p:cNvSpPr>
            <a:spLocks noGrp="1"/>
          </p:cNvSpPr>
          <p:nvPr>
            <p:ph type="subTitle" idx="1"/>
          </p:nvPr>
        </p:nvSpPr>
        <p:spPr>
          <a:xfrm>
            <a:off x="1420208" y="4786239"/>
            <a:ext cx="8772939" cy="1239894"/>
          </a:xfrm>
        </p:spPr>
        <p:txBody>
          <a:bodyPr>
            <a:noAutofit/>
          </a:bodyPr>
          <a:lstStyle/>
          <a:p>
            <a:r>
              <a:rPr lang="en-US" sz="2400" b="1" dirty="0"/>
              <a:t>Dr Sarah Bekaert</a:t>
            </a:r>
          </a:p>
          <a:p>
            <a:r>
              <a:rPr lang="en-US" sz="2400" b="1" dirty="0"/>
              <a:t>Oxford Brookes University</a:t>
            </a:r>
          </a:p>
          <a:p>
            <a:r>
              <a:rPr lang="en-US" sz="2400" b="1" dirty="0"/>
              <a:t>NCNR 2023 Conference, </a:t>
            </a:r>
            <a:r>
              <a:rPr lang="en-US" sz="2400" b="1" dirty="0" err="1"/>
              <a:t>Rekjavik</a:t>
            </a:r>
            <a:r>
              <a:rPr lang="en-US" sz="2400" b="1" dirty="0"/>
              <a:t>, Iceland </a:t>
            </a:r>
          </a:p>
        </p:txBody>
      </p:sp>
      <p:pic>
        <p:nvPicPr>
          <p:cNvPr id="1030" name="Picture 6" descr="https://lh3.googleusercontent.com/aa9c-iOtzadPX5Y5uLx2I5zV4xEiRiltgQVz2NGtN7bDUB8M_I9eF3sMVHdNxXP9b7N4cJRDW0neuYcVf5MbOzQNMlVPH6OSTUEVExDfT0cAgyv5gMJ1NU6ZZ3R2a5aYs2Fe12B3TEQFhF5lkVDfGr4DxrwsQcJR4JIVw6OZfCW4wj3OjpbkBcOmYGGEy3bDTJie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417" y="2205588"/>
            <a:ext cx="2436433" cy="22038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ookes_logo_charcoal_rgb">
            <a:extLst>
              <a:ext uri="{FF2B5EF4-FFF2-40B4-BE49-F238E27FC236}">
                <a16:creationId xmlns:a16="http://schemas.microsoft.com/office/drawing/2014/main" id="{34067127-992E-438B-9D78-4C9ABCB063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237822" y="135610"/>
            <a:ext cx="1781113" cy="7347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reen%20Shot%202021-08-27%20at%2017">
            <a:extLst>
              <a:ext uri="{FF2B5EF4-FFF2-40B4-BE49-F238E27FC236}">
                <a16:creationId xmlns:a16="http://schemas.microsoft.com/office/drawing/2014/main" id="{B2996ACC-4528-4B0B-9CD2-5F3088CA8F4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703927" y="135610"/>
            <a:ext cx="1354473" cy="7665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0DEC105-F1A1-4B01-A31C-779F33B190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68" y="132397"/>
            <a:ext cx="2834907" cy="545719"/>
          </a:xfrm>
          <a:prstGeom prst="rect">
            <a:avLst/>
          </a:prstGeom>
        </p:spPr>
      </p:pic>
      <p:pic>
        <p:nvPicPr>
          <p:cNvPr id="9" name="Picture 4" descr="creen%20Shot%202021-08-27%20at%2017">
            <a:extLst>
              <a:ext uri="{FF2B5EF4-FFF2-40B4-BE49-F238E27FC236}">
                <a16:creationId xmlns:a16="http://schemas.microsoft.com/office/drawing/2014/main" id="{5EDFF4A2-9EB6-4C35-A5E6-1FA0E3D588A2}"/>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238606" y="135610"/>
            <a:ext cx="2285899" cy="6531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12D498B-7DAC-42F1-9D24-EF00A485AE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6399" y="132397"/>
            <a:ext cx="1022853" cy="642003"/>
          </a:xfrm>
          <a:prstGeom prst="rect">
            <a:avLst/>
          </a:prstGeom>
        </p:spPr>
      </p:pic>
      <p:pic>
        <p:nvPicPr>
          <p:cNvPr id="11" name="Picture 10">
            <a:extLst>
              <a:ext uri="{FF2B5EF4-FFF2-40B4-BE49-F238E27FC236}">
                <a16:creationId xmlns:a16="http://schemas.microsoft.com/office/drawing/2014/main" id="{047569EF-219F-4BEF-A26B-573223EFD9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8963" y="135610"/>
            <a:ext cx="1022853" cy="655086"/>
          </a:xfrm>
          <a:prstGeom prst="rect">
            <a:avLst/>
          </a:prstGeom>
        </p:spPr>
      </p:pic>
    </p:spTree>
    <p:extLst>
      <p:ext uri="{BB962C8B-B14F-4D97-AF65-F5344CB8AC3E}">
        <p14:creationId xmlns:p14="http://schemas.microsoft.com/office/powerpoint/2010/main" val="1805254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115" y="2114793"/>
            <a:ext cx="3432875" cy="1115129"/>
          </a:xfrm>
          <a:prstGeom prst="rect">
            <a:avLst/>
          </a:prstGeom>
          <a:ln w="31750" cap="sq">
            <a:solidFill>
              <a:srgbClr val="FFFFFF"/>
            </a:solidFill>
            <a:miter lim="800000"/>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115" y="4929700"/>
            <a:ext cx="3718794" cy="1255093"/>
          </a:xfrm>
          <a:prstGeom prst="rect">
            <a:avLst/>
          </a:prstGeom>
          <a:ln w="31750" cap="sq">
            <a:solidFill>
              <a:srgbClr val="FFFFFF"/>
            </a:solidFill>
            <a:miter lim="800000"/>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2940" y="3489624"/>
            <a:ext cx="3777143" cy="1133142"/>
          </a:xfrm>
          <a:prstGeom prst="rect">
            <a:avLst/>
          </a:prstGeom>
          <a:ln w="31750" cap="sq">
            <a:solidFill>
              <a:srgbClr val="FFFFFF"/>
            </a:solidFill>
            <a:miter lim="800000"/>
          </a:ln>
        </p:spPr>
      </p:pic>
      <p:sp>
        <p:nvSpPr>
          <p:cNvPr id="8" name="Content Placeholder 2"/>
          <p:cNvSpPr>
            <a:spLocks noGrp="1"/>
          </p:cNvSpPr>
          <p:nvPr>
            <p:ph idx="1"/>
          </p:nvPr>
        </p:nvSpPr>
        <p:spPr>
          <a:xfrm>
            <a:off x="5734606" y="2316773"/>
            <a:ext cx="4432184" cy="4881908"/>
          </a:xfrm>
        </p:spPr>
        <p:txBody>
          <a:bodyPr>
            <a:normAutofit/>
          </a:bodyPr>
          <a:lstStyle/>
          <a:p>
            <a:pPr marL="0" indent="0" fontAlgn="base">
              <a:buNone/>
            </a:pPr>
            <a:r>
              <a:rPr lang="en-US" sz="2600" dirty="0"/>
              <a:t>Social restrictions - Remote curriculum delivery </a:t>
            </a:r>
          </a:p>
          <a:p>
            <a:pPr marL="0" indent="0" fontAlgn="base">
              <a:buNone/>
            </a:pPr>
            <a:r>
              <a:rPr lang="en-US" sz="2600" dirty="0"/>
              <a:t>Universal and targeted support for children and young people usually delivered in schools</a:t>
            </a:r>
          </a:p>
          <a:p>
            <a:pPr marL="0" indent="0" fontAlgn="base">
              <a:buNone/>
            </a:pPr>
            <a:r>
              <a:rPr lang="en-US" sz="2600" dirty="0"/>
              <a:t>How SN supported and maintain ongoing contact with vulnerable children and young people?</a:t>
            </a:r>
          </a:p>
          <a:p>
            <a:pPr marL="0" indent="0">
              <a:buNone/>
            </a:pPr>
            <a:endParaRPr lang="en-US" dirty="0"/>
          </a:p>
        </p:txBody>
      </p:sp>
      <p:sp>
        <p:nvSpPr>
          <p:cNvPr id="9" name="Title 1"/>
          <p:cNvSpPr>
            <a:spLocks noGrp="1"/>
          </p:cNvSpPr>
          <p:nvPr>
            <p:ph type="title"/>
          </p:nvPr>
        </p:nvSpPr>
        <p:spPr>
          <a:xfrm>
            <a:off x="1232115" y="738877"/>
            <a:ext cx="8911526" cy="1188720"/>
          </a:xfrm>
        </p:spPr>
        <p:txBody>
          <a:bodyPr>
            <a:normAutofit/>
          </a:bodyPr>
          <a:lstStyle/>
          <a:p>
            <a:r>
              <a:rPr lang="en-US" dirty="0"/>
              <a:t>background</a:t>
            </a:r>
          </a:p>
        </p:txBody>
      </p:sp>
    </p:spTree>
    <p:extLst>
      <p:ext uri="{BB962C8B-B14F-4D97-AF65-F5344CB8AC3E}">
        <p14:creationId xmlns:p14="http://schemas.microsoft.com/office/powerpoint/2010/main" val="614184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22AD-3E49-4D66-86E4-4ADACF3924EE}"/>
              </a:ext>
            </a:extLst>
          </p:cNvPr>
          <p:cNvSpPr>
            <a:spLocks noGrp="1"/>
          </p:cNvSpPr>
          <p:nvPr>
            <p:ph type="title"/>
          </p:nvPr>
        </p:nvSpPr>
        <p:spPr>
          <a:xfrm>
            <a:off x="1287183" y="3136335"/>
            <a:ext cx="8978630" cy="1188720"/>
          </a:xfrm>
        </p:spPr>
        <p:txBody>
          <a:bodyPr/>
          <a:lstStyle/>
          <a:p>
            <a:r>
              <a:rPr lang="en-GB" dirty="0"/>
              <a:t>Stepping in…</a:t>
            </a:r>
          </a:p>
        </p:txBody>
      </p:sp>
      <p:pic>
        <p:nvPicPr>
          <p:cNvPr id="7" name="Content Placeholder 6">
            <a:extLst>
              <a:ext uri="{FF2B5EF4-FFF2-40B4-BE49-F238E27FC236}">
                <a16:creationId xmlns:a16="http://schemas.microsoft.com/office/drawing/2014/main" id="{2659C791-AEA4-4786-A789-6D3964B37CB3}"/>
              </a:ext>
            </a:extLst>
          </p:cNvPr>
          <p:cNvPicPr>
            <a:picLocks noGrp="1" noChangeAspect="1"/>
          </p:cNvPicPr>
          <p:nvPr>
            <p:ph idx="1"/>
          </p:nvPr>
        </p:nvPicPr>
        <p:blipFill>
          <a:blip r:embed="rId2"/>
          <a:stretch>
            <a:fillRect/>
          </a:stretch>
        </p:blipFill>
        <p:spPr>
          <a:xfrm>
            <a:off x="6592876" y="1075118"/>
            <a:ext cx="3467819" cy="1918951"/>
          </a:xfrm>
        </p:spPr>
      </p:pic>
      <p:pic>
        <p:nvPicPr>
          <p:cNvPr id="4" name="Picture 3">
            <a:extLst>
              <a:ext uri="{FF2B5EF4-FFF2-40B4-BE49-F238E27FC236}">
                <a16:creationId xmlns:a16="http://schemas.microsoft.com/office/drawing/2014/main" id="{9999B6EB-7C33-4130-84D9-3C87E2411349}"/>
              </a:ext>
            </a:extLst>
          </p:cNvPr>
          <p:cNvPicPr>
            <a:picLocks noChangeAspect="1"/>
          </p:cNvPicPr>
          <p:nvPr/>
        </p:nvPicPr>
        <p:blipFill>
          <a:blip r:embed="rId3"/>
          <a:stretch>
            <a:fillRect/>
          </a:stretch>
        </p:blipFill>
        <p:spPr>
          <a:xfrm>
            <a:off x="4169060" y="4808892"/>
            <a:ext cx="2907631" cy="1959902"/>
          </a:xfrm>
          <a:prstGeom prst="rect">
            <a:avLst/>
          </a:prstGeom>
        </p:spPr>
      </p:pic>
      <p:pic>
        <p:nvPicPr>
          <p:cNvPr id="5" name="Picture 4">
            <a:extLst>
              <a:ext uri="{FF2B5EF4-FFF2-40B4-BE49-F238E27FC236}">
                <a16:creationId xmlns:a16="http://schemas.microsoft.com/office/drawing/2014/main" id="{CEF48911-BA5C-4E15-805F-051E93116010}"/>
              </a:ext>
            </a:extLst>
          </p:cNvPr>
          <p:cNvPicPr>
            <a:picLocks noChangeAspect="1"/>
          </p:cNvPicPr>
          <p:nvPr/>
        </p:nvPicPr>
        <p:blipFill>
          <a:blip r:embed="rId4"/>
          <a:stretch>
            <a:fillRect/>
          </a:stretch>
        </p:blipFill>
        <p:spPr>
          <a:xfrm>
            <a:off x="1528547" y="4524361"/>
            <a:ext cx="2879424" cy="1630263"/>
          </a:xfrm>
          <a:prstGeom prst="rect">
            <a:avLst/>
          </a:prstGeom>
        </p:spPr>
      </p:pic>
      <p:pic>
        <p:nvPicPr>
          <p:cNvPr id="9" name="Picture 8">
            <a:extLst>
              <a:ext uri="{FF2B5EF4-FFF2-40B4-BE49-F238E27FC236}">
                <a16:creationId xmlns:a16="http://schemas.microsoft.com/office/drawing/2014/main" id="{B8174373-4EE1-48BB-ACA5-4CDDB908A977}"/>
              </a:ext>
            </a:extLst>
          </p:cNvPr>
          <p:cNvPicPr>
            <a:picLocks noChangeAspect="1"/>
          </p:cNvPicPr>
          <p:nvPr/>
        </p:nvPicPr>
        <p:blipFill>
          <a:blip r:embed="rId5"/>
          <a:stretch>
            <a:fillRect/>
          </a:stretch>
        </p:blipFill>
        <p:spPr>
          <a:xfrm>
            <a:off x="6941665" y="4524361"/>
            <a:ext cx="3119030" cy="1878171"/>
          </a:xfrm>
          <a:prstGeom prst="rect">
            <a:avLst/>
          </a:prstGeom>
        </p:spPr>
      </p:pic>
      <p:pic>
        <p:nvPicPr>
          <p:cNvPr id="11" name="Picture 10">
            <a:extLst>
              <a:ext uri="{FF2B5EF4-FFF2-40B4-BE49-F238E27FC236}">
                <a16:creationId xmlns:a16="http://schemas.microsoft.com/office/drawing/2014/main" id="{38353827-2DC1-4695-AA25-B24251EFFC08}"/>
              </a:ext>
            </a:extLst>
          </p:cNvPr>
          <p:cNvPicPr>
            <a:picLocks noChangeAspect="1"/>
          </p:cNvPicPr>
          <p:nvPr/>
        </p:nvPicPr>
        <p:blipFill>
          <a:blip r:embed="rId6"/>
          <a:stretch>
            <a:fillRect/>
          </a:stretch>
        </p:blipFill>
        <p:spPr>
          <a:xfrm>
            <a:off x="3848406" y="703376"/>
            <a:ext cx="3228285" cy="1690010"/>
          </a:xfrm>
          <a:prstGeom prst="rect">
            <a:avLst/>
          </a:prstGeom>
        </p:spPr>
      </p:pic>
      <p:pic>
        <p:nvPicPr>
          <p:cNvPr id="13" name="Picture 12">
            <a:extLst>
              <a:ext uri="{FF2B5EF4-FFF2-40B4-BE49-F238E27FC236}">
                <a16:creationId xmlns:a16="http://schemas.microsoft.com/office/drawing/2014/main" id="{5F7D19D0-2EB1-4819-9CC4-6739AB75B216}"/>
              </a:ext>
            </a:extLst>
          </p:cNvPr>
          <p:cNvPicPr>
            <a:picLocks noChangeAspect="1"/>
          </p:cNvPicPr>
          <p:nvPr/>
        </p:nvPicPr>
        <p:blipFill>
          <a:blip r:embed="rId7"/>
          <a:stretch>
            <a:fillRect/>
          </a:stretch>
        </p:blipFill>
        <p:spPr>
          <a:xfrm>
            <a:off x="1450109" y="1350382"/>
            <a:ext cx="2744470" cy="1586647"/>
          </a:xfrm>
          <a:prstGeom prst="rect">
            <a:avLst/>
          </a:prstGeom>
        </p:spPr>
      </p:pic>
      <p:sp>
        <p:nvSpPr>
          <p:cNvPr id="14" name="Rectangle 13">
            <a:extLst>
              <a:ext uri="{FF2B5EF4-FFF2-40B4-BE49-F238E27FC236}">
                <a16:creationId xmlns:a16="http://schemas.microsoft.com/office/drawing/2014/main" id="{70D40009-0547-49C8-A06E-8A56BE1A3B4F}"/>
              </a:ext>
            </a:extLst>
          </p:cNvPr>
          <p:cNvSpPr/>
          <p:nvPr/>
        </p:nvSpPr>
        <p:spPr>
          <a:xfrm>
            <a:off x="10505331" y="4325055"/>
            <a:ext cx="1566695" cy="2292935"/>
          </a:xfrm>
          <a:prstGeom prst="rect">
            <a:avLst/>
          </a:prstGeom>
        </p:spPr>
        <p:txBody>
          <a:bodyPr wrap="square">
            <a:spAutoFit/>
          </a:bodyPr>
          <a:lstStyle/>
          <a:p>
            <a:r>
              <a:rPr lang="en-GB" sz="1100" dirty="0">
                <a:solidFill>
                  <a:schemeClr val="accent2">
                    <a:lumMod val="75000"/>
                  </a:schemeClr>
                </a:solidFill>
              </a:rPr>
              <a:t>Cook, G., Appleton, J.V., Bekaert, S., Harrold, T., Taylor, J. and </a:t>
            </a:r>
            <a:r>
              <a:rPr lang="en-GB" sz="1100" dirty="0" err="1">
                <a:solidFill>
                  <a:schemeClr val="accent2">
                    <a:lumMod val="75000"/>
                  </a:schemeClr>
                </a:solidFill>
              </a:rPr>
              <a:t>Sammut</a:t>
            </a:r>
            <a:r>
              <a:rPr lang="en-GB" sz="1100" dirty="0">
                <a:solidFill>
                  <a:schemeClr val="accent2">
                    <a:lumMod val="75000"/>
                  </a:schemeClr>
                </a:solidFill>
              </a:rPr>
              <a:t>, D., 2022. </a:t>
            </a:r>
            <a:r>
              <a:rPr lang="en-GB" sz="1100" u="sng" dirty="0">
                <a:solidFill>
                  <a:schemeClr val="accent2">
                    <a:lumMod val="75000"/>
                  </a:schemeClr>
                </a:solidFill>
              </a:rPr>
              <a:t>School nursing: New ways of working with children and young people during the Covid-19 pandemic: a</a:t>
            </a:r>
            <a:r>
              <a:rPr lang="en-GB" sz="1100" u="sng" dirty="0">
                <a:solidFill>
                  <a:schemeClr val="accent2">
                    <a:lumMod val="75000"/>
                  </a:schemeClr>
                </a:solidFill>
                <a:hlinkClick r:id="rId8">
                  <a:extLst>
                    <a:ext uri="{A12FA001-AC4F-418D-AE19-62706E023703}">
                      <ahyp:hlinkClr xmlns:ahyp="http://schemas.microsoft.com/office/drawing/2018/hyperlinkcolor" val="tx"/>
                    </a:ext>
                  </a:extLst>
                </a:hlinkClick>
              </a:rPr>
              <a:t> scoping review. </a:t>
            </a:r>
            <a:endParaRPr lang="en-GB" sz="1100" u="sng" dirty="0">
              <a:solidFill>
                <a:schemeClr val="accent2">
                  <a:lumMod val="75000"/>
                </a:schemeClr>
              </a:solidFill>
            </a:endParaRPr>
          </a:p>
          <a:p>
            <a:r>
              <a:rPr lang="en-GB" sz="1100" dirty="0">
                <a:solidFill>
                  <a:schemeClr val="accent2">
                    <a:lumMod val="75000"/>
                  </a:schemeClr>
                </a:solidFill>
              </a:rPr>
              <a:t>Journal of Advanced Nursing.</a:t>
            </a:r>
            <a:r>
              <a:rPr lang="en-GB" sz="1100" dirty="0">
                <a:solidFill>
                  <a:schemeClr val="accent2">
                    <a:lumMod val="75000"/>
                  </a:schemeClr>
                </a:solidFill>
                <a:hlinkClick r:id="rId8">
                  <a:extLst>
                    <a:ext uri="{A12FA001-AC4F-418D-AE19-62706E023703}">
                      <ahyp:hlinkClr xmlns:ahyp="http://schemas.microsoft.com/office/drawing/2018/hyperlinkcolor" val="tx"/>
                    </a:ext>
                  </a:extLst>
                </a:hlinkClick>
              </a:rPr>
              <a:t> </a:t>
            </a:r>
            <a:r>
              <a:rPr lang="en-GB" sz="1100" dirty="0">
                <a:solidFill>
                  <a:schemeClr val="accent2">
                    <a:lumMod val="75000"/>
                  </a:schemeClr>
                </a:solidFill>
              </a:rPr>
              <a:t>79:471–501</a:t>
            </a:r>
          </a:p>
        </p:txBody>
      </p:sp>
    </p:spTree>
    <p:extLst>
      <p:ext uri="{BB962C8B-B14F-4D97-AF65-F5344CB8AC3E}">
        <p14:creationId xmlns:p14="http://schemas.microsoft.com/office/powerpoint/2010/main" val="3692128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FE2F8-421B-4CCE-85F2-4C961DD7B49B}"/>
              </a:ext>
            </a:extLst>
          </p:cNvPr>
          <p:cNvSpPr>
            <a:spLocks noGrp="1"/>
          </p:cNvSpPr>
          <p:nvPr>
            <p:ph type="title"/>
          </p:nvPr>
        </p:nvSpPr>
        <p:spPr>
          <a:xfrm>
            <a:off x="1980579" y="964692"/>
            <a:ext cx="8115143" cy="1188720"/>
          </a:xfrm>
        </p:spPr>
        <p:txBody>
          <a:bodyPr/>
          <a:lstStyle/>
          <a:p>
            <a:r>
              <a:rPr lang="en-GB" dirty="0"/>
              <a:t>Project aims</a:t>
            </a:r>
          </a:p>
        </p:txBody>
      </p:sp>
      <p:pic>
        <p:nvPicPr>
          <p:cNvPr id="4" name="Picture 6" descr="https://lh3.googleusercontent.com/aa9c-iOtzadPX5Y5uLx2I5zV4xEiRiltgQVz2NGtN7bDUB8M_I9eF3sMVHdNxXP9b7N4cJRDW0neuYcVf5MbOzQNMlVPH6OSTUEVExDfT0cAgyv5gMJ1NU6ZZ3R2a5aYs2Fe12B3TEQFhF5lkVDfGr4DxrwsQcJR4JIVw6OZfCW4wj3OjpbkBcOmYGGEy3bDTJiezA">
            <a:extLst>
              <a:ext uri="{FF2B5EF4-FFF2-40B4-BE49-F238E27FC236}">
                <a16:creationId xmlns:a16="http://schemas.microsoft.com/office/drawing/2014/main" id="{55CC811D-807B-4DFF-9690-02E0D7972A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564" y="1028670"/>
            <a:ext cx="1172704" cy="106076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8EA53040-4F0B-471A-A2D7-13F2A1CDBBA4}"/>
              </a:ext>
            </a:extLst>
          </p:cNvPr>
          <p:cNvSpPr txBox="1">
            <a:spLocks/>
          </p:cNvSpPr>
          <p:nvPr/>
        </p:nvSpPr>
        <p:spPr>
          <a:xfrm>
            <a:off x="1980579" y="2442154"/>
            <a:ext cx="4001767" cy="3551363"/>
          </a:xfrm>
          <a:prstGeom prst="rect">
            <a:avLst/>
          </a:prstGeom>
          <a:ln w="28575">
            <a:solidFill>
              <a:schemeClr val="accent2">
                <a:lumMod val="75000"/>
              </a:schemeClr>
            </a:solidFill>
          </a:ln>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28600" lvl="1" indent="0">
              <a:buNone/>
            </a:pPr>
            <a:r>
              <a:rPr lang="en-US" sz="2600" dirty="0">
                <a:solidFill>
                  <a:srgbClr val="34A296"/>
                </a:solidFill>
              </a:rPr>
              <a:t>Practical methods introduced, or accelerated, to aid school nursing practice (Internationally)</a:t>
            </a:r>
          </a:p>
          <a:p>
            <a:pPr marL="228600" lvl="1" indent="0">
              <a:buNone/>
            </a:pPr>
            <a:r>
              <a:rPr lang="en-US" sz="2600" dirty="0">
                <a:solidFill>
                  <a:srgbClr val="34A296"/>
                </a:solidFill>
              </a:rPr>
              <a:t>Changes to interdisciplinary working (UK)</a:t>
            </a:r>
          </a:p>
          <a:p>
            <a:pPr marL="228600" lvl="1" indent="0">
              <a:buNone/>
            </a:pPr>
            <a:r>
              <a:rPr lang="en-US" sz="2600" dirty="0">
                <a:solidFill>
                  <a:srgbClr val="34A296"/>
                </a:solidFill>
              </a:rPr>
              <a:t>New practices (if any) school nurses felt should endure post-pandemic (UK)</a:t>
            </a:r>
          </a:p>
          <a:p>
            <a:endParaRPr lang="en-GB" dirty="0"/>
          </a:p>
        </p:txBody>
      </p:sp>
      <p:sp>
        <p:nvSpPr>
          <p:cNvPr id="6" name="Content Placeholder 2">
            <a:extLst>
              <a:ext uri="{FF2B5EF4-FFF2-40B4-BE49-F238E27FC236}">
                <a16:creationId xmlns:a16="http://schemas.microsoft.com/office/drawing/2014/main" id="{2C69AC56-00B1-4603-8544-47DAA8E239A2}"/>
              </a:ext>
            </a:extLst>
          </p:cNvPr>
          <p:cNvSpPr txBox="1">
            <a:spLocks/>
          </p:cNvSpPr>
          <p:nvPr/>
        </p:nvSpPr>
        <p:spPr>
          <a:xfrm>
            <a:off x="6096001" y="2442154"/>
            <a:ext cx="3923653" cy="3551363"/>
          </a:xfrm>
          <a:prstGeom prst="rect">
            <a:avLst/>
          </a:prstGeom>
          <a:ln w="28575">
            <a:solidFill>
              <a:schemeClr val="accent2">
                <a:lumMod val="75000"/>
              </a:schemeClr>
            </a:solidFill>
          </a:ln>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fontAlgn="base">
              <a:buFont typeface="Arial" panose="020B0604020202020204" pitchFamily="34" charset="0"/>
              <a:buNone/>
            </a:pPr>
            <a:r>
              <a:rPr lang="en-US" sz="2200" b="1" dirty="0">
                <a:solidFill>
                  <a:srgbClr val="006699"/>
                </a:solidFill>
              </a:rPr>
              <a:t>Phase 1</a:t>
            </a:r>
          </a:p>
          <a:p>
            <a:pPr marL="0" indent="0" fontAlgn="base">
              <a:buFont typeface="Arial" panose="020B0604020202020204" pitchFamily="34" charset="0"/>
              <a:buNone/>
            </a:pPr>
            <a:r>
              <a:rPr lang="en-US" sz="2200" dirty="0">
                <a:solidFill>
                  <a:srgbClr val="006699"/>
                </a:solidFill>
              </a:rPr>
              <a:t>International literature review</a:t>
            </a:r>
          </a:p>
          <a:p>
            <a:pPr marL="0" indent="0" fontAlgn="base">
              <a:buFont typeface="Arial" panose="020B0604020202020204" pitchFamily="34" charset="0"/>
              <a:buNone/>
            </a:pPr>
            <a:endParaRPr lang="en-US" sz="2200" dirty="0">
              <a:solidFill>
                <a:srgbClr val="006699"/>
              </a:solidFill>
            </a:endParaRPr>
          </a:p>
          <a:p>
            <a:pPr marL="0" indent="0" fontAlgn="base">
              <a:buFont typeface="Arial" panose="020B0604020202020204" pitchFamily="34" charset="0"/>
              <a:buNone/>
            </a:pPr>
            <a:r>
              <a:rPr lang="en-US" sz="2200" b="1" dirty="0">
                <a:solidFill>
                  <a:srgbClr val="00B0F0"/>
                </a:solidFill>
              </a:rPr>
              <a:t>Phase 2 </a:t>
            </a:r>
          </a:p>
          <a:p>
            <a:pPr marL="0" indent="0" fontAlgn="base">
              <a:buFont typeface="Arial" panose="020B0604020202020204" pitchFamily="34" charset="0"/>
              <a:buNone/>
            </a:pPr>
            <a:r>
              <a:rPr lang="en-US" sz="2200" dirty="0">
                <a:solidFill>
                  <a:srgbClr val="00B0F0"/>
                </a:solidFill>
              </a:rPr>
              <a:t>UK wide survey</a:t>
            </a:r>
          </a:p>
          <a:p>
            <a:pPr marL="0" indent="0" fontAlgn="base">
              <a:buFont typeface="Arial" panose="020B0604020202020204" pitchFamily="34" charset="0"/>
              <a:buNone/>
            </a:pPr>
            <a:endParaRPr lang="en-US" sz="2200" dirty="0">
              <a:solidFill>
                <a:srgbClr val="00B0F0"/>
              </a:solidFill>
            </a:endParaRPr>
          </a:p>
          <a:p>
            <a:pPr marL="0" indent="0" fontAlgn="base">
              <a:buFont typeface="Arial" panose="020B0604020202020204" pitchFamily="34" charset="0"/>
              <a:buNone/>
            </a:pPr>
            <a:r>
              <a:rPr lang="en-US" sz="2200" b="1" dirty="0">
                <a:solidFill>
                  <a:srgbClr val="00B0F0"/>
                </a:solidFill>
              </a:rPr>
              <a:t>Phase 3 </a:t>
            </a:r>
          </a:p>
          <a:p>
            <a:pPr marL="0" indent="0" fontAlgn="base">
              <a:buFont typeface="Arial" panose="020B0604020202020204" pitchFamily="34" charset="0"/>
              <a:buNone/>
            </a:pPr>
            <a:r>
              <a:rPr lang="en-US" sz="2200" dirty="0">
                <a:solidFill>
                  <a:srgbClr val="00B0F0"/>
                </a:solidFill>
              </a:rPr>
              <a:t>UK wide focus groups</a:t>
            </a:r>
          </a:p>
          <a:p>
            <a:pPr marL="0" indent="0" fontAlgn="base">
              <a:buFont typeface="Arial" panose="020B0604020202020204" pitchFamily="34" charset="0"/>
              <a:buNone/>
            </a:pPr>
            <a:endParaRPr lang="en-US" sz="2600" dirty="0"/>
          </a:p>
          <a:p>
            <a:pPr marL="0" indent="0" fontAlgn="base">
              <a:buFont typeface="Arial" panose="020B0604020202020204" pitchFamily="34" charset="0"/>
              <a:buNone/>
            </a:pPr>
            <a:endParaRPr lang="en-US" sz="2600" dirty="0"/>
          </a:p>
          <a:p>
            <a:endParaRPr lang="en-US" dirty="0"/>
          </a:p>
        </p:txBody>
      </p:sp>
    </p:spTree>
    <p:extLst>
      <p:ext uri="{BB962C8B-B14F-4D97-AF65-F5344CB8AC3E}">
        <p14:creationId xmlns:p14="http://schemas.microsoft.com/office/powerpoint/2010/main" val="3988409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467" y="940339"/>
            <a:ext cx="4775890" cy="1188720"/>
          </a:xfrm>
        </p:spPr>
        <p:txBody>
          <a:bodyPr/>
          <a:lstStyle/>
          <a:p>
            <a:r>
              <a:rPr lang="en-US" dirty="0"/>
              <a:t>Phase 2 - Survey</a:t>
            </a:r>
          </a:p>
        </p:txBody>
      </p:sp>
      <p:sp>
        <p:nvSpPr>
          <p:cNvPr id="3" name="Content Placeholder 2"/>
          <p:cNvSpPr>
            <a:spLocks noGrp="1"/>
          </p:cNvSpPr>
          <p:nvPr>
            <p:ph idx="1"/>
          </p:nvPr>
        </p:nvSpPr>
        <p:spPr>
          <a:xfrm>
            <a:off x="614465" y="2432770"/>
            <a:ext cx="5550595" cy="3908530"/>
          </a:xfrm>
        </p:spPr>
        <p:txBody>
          <a:bodyPr>
            <a:normAutofit/>
          </a:bodyPr>
          <a:lstStyle/>
          <a:p>
            <a:pPr>
              <a:lnSpc>
                <a:spcPct val="90000"/>
              </a:lnSpc>
            </a:pPr>
            <a:r>
              <a:rPr lang="en-US" sz="2000" dirty="0"/>
              <a:t>78 fully completed responses</a:t>
            </a:r>
          </a:p>
          <a:p>
            <a:pPr>
              <a:lnSpc>
                <a:spcPct val="90000"/>
              </a:lnSpc>
            </a:pPr>
            <a:r>
              <a:rPr lang="en-US" sz="2000" dirty="0"/>
              <a:t>Data collected April – May 2022</a:t>
            </a:r>
          </a:p>
          <a:p>
            <a:pPr>
              <a:lnSpc>
                <a:spcPct val="90000"/>
              </a:lnSpc>
            </a:pPr>
            <a:r>
              <a:rPr lang="en-US" sz="2000" dirty="0"/>
              <a:t>Range of:</a:t>
            </a:r>
          </a:p>
          <a:p>
            <a:pPr>
              <a:lnSpc>
                <a:spcPct val="90000"/>
              </a:lnSpc>
            </a:pPr>
            <a:r>
              <a:rPr lang="en-US" sz="2000" dirty="0"/>
              <a:t>Experience</a:t>
            </a:r>
          </a:p>
          <a:p>
            <a:pPr>
              <a:lnSpc>
                <a:spcPct val="90000"/>
              </a:lnSpc>
            </a:pPr>
            <a:r>
              <a:rPr lang="en-US" sz="2000" dirty="0"/>
              <a:t>Locations</a:t>
            </a:r>
          </a:p>
          <a:p>
            <a:pPr>
              <a:lnSpc>
                <a:spcPct val="90000"/>
              </a:lnSpc>
            </a:pPr>
            <a:r>
              <a:rPr lang="en-US" sz="2000" dirty="0"/>
              <a:t>types of school</a:t>
            </a:r>
          </a:p>
          <a:p>
            <a:pPr>
              <a:lnSpc>
                <a:spcPct val="90000"/>
              </a:lnSpc>
            </a:pPr>
            <a:r>
              <a:rPr lang="en-US" sz="2000"/>
              <a:t>Part-time</a:t>
            </a:r>
            <a:endParaRPr lang="en-US" sz="2000" dirty="0"/>
          </a:p>
        </p:txBody>
      </p:sp>
      <p:pic>
        <p:nvPicPr>
          <p:cNvPr id="5" name="Picture 2" descr="Map&#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6624" y="940338"/>
            <a:ext cx="5901591" cy="5355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945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5810" y="370332"/>
            <a:ext cx="8462075" cy="1188720"/>
          </a:xfrm>
        </p:spPr>
        <p:txBody>
          <a:bodyPr>
            <a:normAutofit/>
          </a:bodyPr>
          <a:lstStyle/>
          <a:p>
            <a:pPr lvl="0"/>
            <a:r>
              <a:rPr lang="en-US" dirty="0">
                <a:solidFill>
                  <a:schemeClr val="tx1"/>
                </a:solidFill>
              </a:rPr>
              <a:t>Phase 2- survey: Qualitative findings</a:t>
            </a:r>
          </a:p>
        </p:txBody>
      </p:sp>
      <p:sp>
        <p:nvSpPr>
          <p:cNvPr id="21" name="Rounded Rectangle 7">
            <a:extLst>
              <a:ext uri="{FF2B5EF4-FFF2-40B4-BE49-F238E27FC236}">
                <a16:creationId xmlns:a16="http://schemas.microsoft.com/office/drawing/2014/main" id="{369CF26F-788C-4446-9F21-655A929CF69D}"/>
              </a:ext>
            </a:extLst>
          </p:cNvPr>
          <p:cNvSpPr/>
          <p:nvPr/>
        </p:nvSpPr>
        <p:spPr>
          <a:xfrm>
            <a:off x="8830842" y="1669518"/>
            <a:ext cx="2846688" cy="4451144"/>
          </a:xfrm>
          <a:prstGeom prst="roundRect">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sz="2000" b="1" dirty="0">
                <a:solidFill>
                  <a:schemeClr val="tx1">
                    <a:lumMod val="85000"/>
                    <a:lumOff val="15000"/>
                  </a:schemeClr>
                </a:solidFill>
              </a:rPr>
              <a:t>Visibility:</a:t>
            </a:r>
          </a:p>
          <a:p>
            <a:pPr fontAlgn="base"/>
            <a:endParaRPr lang="en-US" sz="2000" dirty="0">
              <a:solidFill>
                <a:schemeClr val="tx1">
                  <a:lumMod val="85000"/>
                  <a:lumOff val="15000"/>
                </a:schemeClr>
              </a:solidFill>
            </a:endParaRPr>
          </a:p>
          <a:p>
            <a:pPr fontAlgn="base"/>
            <a:r>
              <a:rPr lang="en-US" sz="2000" i="1" dirty="0">
                <a:solidFill>
                  <a:schemeClr val="tx1">
                    <a:lumMod val="85000"/>
                    <a:lumOff val="15000"/>
                  </a:schemeClr>
                </a:solidFill>
              </a:rPr>
              <a:t>“We were unable to gain the voice of the child as we lost the ability to meet with children and young people and build safe confidential relationships”</a:t>
            </a:r>
            <a:endParaRPr lang="en-US" sz="2000" dirty="0">
              <a:solidFill>
                <a:schemeClr val="tx1">
                  <a:lumMod val="85000"/>
                  <a:lumOff val="15000"/>
                </a:schemeClr>
              </a:solidFill>
            </a:endParaRPr>
          </a:p>
        </p:txBody>
      </p:sp>
      <p:sp>
        <p:nvSpPr>
          <p:cNvPr id="22" name="Content Placeholder 6">
            <a:extLst>
              <a:ext uri="{FF2B5EF4-FFF2-40B4-BE49-F238E27FC236}">
                <a16:creationId xmlns:a16="http://schemas.microsoft.com/office/drawing/2014/main" id="{0F68E528-AB11-46F4-A7B7-B90518A81673}"/>
              </a:ext>
            </a:extLst>
          </p:cNvPr>
          <p:cNvSpPr>
            <a:spLocks noGrp="1"/>
          </p:cNvSpPr>
          <p:nvPr>
            <p:ph idx="1"/>
          </p:nvPr>
        </p:nvSpPr>
        <p:spPr>
          <a:xfrm>
            <a:off x="6116515" y="1688333"/>
            <a:ext cx="2554712" cy="2723082"/>
          </a:xfrm>
          <a:prstGeom prst="roundRect">
            <a:avLst/>
          </a:prstGeom>
          <a:solidFill>
            <a:schemeClr val="accent5">
              <a:lumMod val="60000"/>
              <a:lumOff val="4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a:bodyPr>
          <a:lstStyle/>
          <a:p>
            <a:pPr marL="0" indent="0" fontAlgn="base">
              <a:buNone/>
            </a:pPr>
            <a:r>
              <a:rPr lang="en-US" sz="2000" b="1" dirty="0">
                <a:solidFill>
                  <a:schemeClr val="tx1">
                    <a:lumMod val="85000"/>
                    <a:lumOff val="15000"/>
                  </a:schemeClr>
                </a:solidFill>
              </a:rPr>
              <a:t>Workforce:</a:t>
            </a:r>
          </a:p>
          <a:p>
            <a:pPr marL="0" indent="0" fontAlgn="base">
              <a:buNone/>
            </a:pPr>
            <a:endParaRPr lang="en-US" sz="2000" i="1" dirty="0">
              <a:solidFill>
                <a:schemeClr val="tx1">
                  <a:lumMod val="85000"/>
                  <a:lumOff val="15000"/>
                </a:schemeClr>
              </a:solidFill>
            </a:endParaRPr>
          </a:p>
          <a:p>
            <a:pPr marL="0" indent="0" fontAlgn="base">
              <a:buNone/>
            </a:pPr>
            <a:r>
              <a:rPr lang="en-US" sz="2000" i="1" dirty="0">
                <a:solidFill>
                  <a:schemeClr val="tx1">
                    <a:lumMod val="85000"/>
                    <a:lumOff val="15000"/>
                  </a:schemeClr>
                </a:solidFill>
              </a:rPr>
              <a:t>“Staffing redeployment, staff exhaustion, remote working disrupting team working and morale”</a:t>
            </a:r>
            <a:endParaRPr lang="en-US" sz="2000" dirty="0">
              <a:solidFill>
                <a:schemeClr val="tx1">
                  <a:lumMod val="85000"/>
                  <a:lumOff val="15000"/>
                </a:schemeClr>
              </a:solidFill>
            </a:endParaRPr>
          </a:p>
        </p:txBody>
      </p:sp>
      <p:sp>
        <p:nvSpPr>
          <p:cNvPr id="23" name="Rounded Rectangle 4">
            <a:extLst>
              <a:ext uri="{FF2B5EF4-FFF2-40B4-BE49-F238E27FC236}">
                <a16:creationId xmlns:a16="http://schemas.microsoft.com/office/drawing/2014/main" id="{5CCCF5CE-DF4E-4416-A10D-6EED0D968658}"/>
              </a:ext>
            </a:extLst>
          </p:cNvPr>
          <p:cNvSpPr/>
          <p:nvPr/>
        </p:nvSpPr>
        <p:spPr>
          <a:xfrm>
            <a:off x="144897" y="1703357"/>
            <a:ext cx="3122742" cy="4383466"/>
          </a:xfrm>
          <a:prstGeom prst="roundRect">
            <a:avLst/>
          </a:prstGeom>
          <a:solidFill>
            <a:schemeClr val="accent3">
              <a:lumMod val="60000"/>
              <a:lumOff val="4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sz="2000" b="1" dirty="0">
                <a:solidFill>
                  <a:schemeClr val="tx1"/>
                </a:solidFill>
              </a:rPr>
              <a:t>Safeguarding in the digital context:</a:t>
            </a:r>
          </a:p>
          <a:p>
            <a:pPr fontAlgn="base"/>
            <a:endParaRPr lang="en-US" sz="2000" dirty="0">
              <a:solidFill>
                <a:schemeClr val="tx1"/>
              </a:solidFill>
            </a:endParaRPr>
          </a:p>
          <a:p>
            <a:pPr fontAlgn="base"/>
            <a:r>
              <a:rPr lang="en-US" sz="2000" i="1" dirty="0">
                <a:solidFill>
                  <a:schemeClr val="tx1">
                    <a:lumMod val="85000"/>
                    <a:lumOff val="15000"/>
                  </a:schemeClr>
                </a:solidFill>
              </a:rPr>
              <a:t>“I don’t feel a phone/WhatsApp contact is as effective as face-to-face contact at home or school, [you are] unable to do home environment assessment, observe parent/child interactions, non-verbal communication etc.”</a:t>
            </a:r>
            <a:endParaRPr lang="en-US" sz="2000" dirty="0">
              <a:solidFill>
                <a:schemeClr val="tx1">
                  <a:lumMod val="85000"/>
                  <a:lumOff val="15000"/>
                </a:schemeClr>
              </a:solidFill>
            </a:endParaRPr>
          </a:p>
        </p:txBody>
      </p:sp>
      <p:sp>
        <p:nvSpPr>
          <p:cNvPr id="24" name="Rounded Rectangle 5">
            <a:extLst>
              <a:ext uri="{FF2B5EF4-FFF2-40B4-BE49-F238E27FC236}">
                <a16:creationId xmlns:a16="http://schemas.microsoft.com/office/drawing/2014/main" id="{D25543D9-C7F7-41DF-9FA6-4698DFA71299}"/>
              </a:ext>
            </a:extLst>
          </p:cNvPr>
          <p:cNvSpPr/>
          <p:nvPr/>
        </p:nvSpPr>
        <p:spPr>
          <a:xfrm>
            <a:off x="3511431" y="4576597"/>
            <a:ext cx="5075619" cy="1544249"/>
          </a:xfrm>
          <a:prstGeom prst="roundRect">
            <a:avLst/>
          </a:prstGeom>
          <a:solidFill>
            <a:srgbClr val="8FCB9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85000"/>
                    <a:lumOff val="15000"/>
                  </a:schemeClr>
                </a:solidFill>
              </a:rPr>
              <a:t>Interprofessional working:</a:t>
            </a:r>
          </a:p>
          <a:p>
            <a:endParaRPr lang="en-US" sz="2000" dirty="0">
              <a:solidFill>
                <a:schemeClr val="tx1">
                  <a:lumMod val="85000"/>
                  <a:lumOff val="15000"/>
                </a:schemeClr>
              </a:solidFill>
            </a:endParaRPr>
          </a:p>
          <a:p>
            <a:r>
              <a:rPr lang="en-US" sz="2000" i="1" dirty="0">
                <a:solidFill>
                  <a:schemeClr val="tx1">
                    <a:lumMod val="85000"/>
                    <a:lumOff val="15000"/>
                  </a:schemeClr>
                </a:solidFill>
              </a:rPr>
              <a:t>“The respect of what we do and our safeguarding knowledge and experience was valued”</a:t>
            </a:r>
            <a:endParaRPr lang="en-US" sz="2000" dirty="0">
              <a:solidFill>
                <a:schemeClr val="tx1">
                  <a:lumMod val="85000"/>
                  <a:lumOff val="15000"/>
                </a:schemeClr>
              </a:solidFill>
            </a:endParaRPr>
          </a:p>
        </p:txBody>
      </p:sp>
      <p:sp>
        <p:nvSpPr>
          <p:cNvPr id="25" name="Rounded Rectangle 3">
            <a:extLst>
              <a:ext uri="{FF2B5EF4-FFF2-40B4-BE49-F238E27FC236}">
                <a16:creationId xmlns:a16="http://schemas.microsoft.com/office/drawing/2014/main" id="{7FA79BEB-17A7-460C-96BD-E44CA1A2BFC0}"/>
              </a:ext>
            </a:extLst>
          </p:cNvPr>
          <p:cNvSpPr/>
          <p:nvPr/>
        </p:nvSpPr>
        <p:spPr>
          <a:xfrm>
            <a:off x="3402187" y="1722172"/>
            <a:ext cx="2579779" cy="2655404"/>
          </a:xfrm>
          <a:prstGeom prst="roundRect">
            <a:avLst/>
          </a:prstGeom>
          <a:solidFill>
            <a:schemeClr val="accent2">
              <a:lumMod val="60000"/>
              <a:lumOff val="4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sz="2000" b="1" dirty="0">
                <a:solidFill>
                  <a:schemeClr val="tx1"/>
                </a:solidFill>
              </a:rPr>
              <a:t>Preventive to reactive practice:</a:t>
            </a:r>
          </a:p>
          <a:p>
            <a:pPr fontAlgn="base"/>
            <a:endParaRPr lang="en-US" sz="2000" dirty="0">
              <a:solidFill>
                <a:schemeClr val="tx1"/>
              </a:solidFill>
            </a:endParaRPr>
          </a:p>
          <a:p>
            <a:pPr fontAlgn="base"/>
            <a:r>
              <a:rPr lang="en-US" sz="2000" i="1" dirty="0">
                <a:solidFill>
                  <a:schemeClr val="tx1">
                    <a:lumMod val="85000"/>
                    <a:lumOff val="15000"/>
                  </a:schemeClr>
                </a:solidFill>
              </a:rPr>
              <a:t>“School nursing was dominated by safeguarding work rather than our public health role”</a:t>
            </a:r>
            <a:endParaRPr lang="en-US" sz="2000" dirty="0">
              <a:solidFill>
                <a:schemeClr val="tx1">
                  <a:lumMod val="85000"/>
                  <a:lumOff val="15000"/>
                </a:schemeClr>
              </a:solidFill>
            </a:endParaRPr>
          </a:p>
        </p:txBody>
      </p:sp>
      <p:sp>
        <p:nvSpPr>
          <p:cNvPr id="3" name="Rectangle 2">
            <a:extLst>
              <a:ext uri="{FF2B5EF4-FFF2-40B4-BE49-F238E27FC236}">
                <a16:creationId xmlns:a16="http://schemas.microsoft.com/office/drawing/2014/main" id="{345D3457-F06B-436B-A869-7B79A29C2A42}"/>
              </a:ext>
            </a:extLst>
          </p:cNvPr>
          <p:cNvSpPr/>
          <p:nvPr/>
        </p:nvSpPr>
        <p:spPr>
          <a:xfrm>
            <a:off x="219639" y="6319008"/>
            <a:ext cx="11464990" cy="415498"/>
          </a:xfrm>
          <a:prstGeom prst="rect">
            <a:avLst/>
          </a:prstGeom>
        </p:spPr>
        <p:txBody>
          <a:bodyPr wrap="square">
            <a:spAutoFit/>
          </a:bodyPr>
          <a:lstStyle/>
          <a:p>
            <a:r>
              <a:rPr lang="en-GB" sz="1050" dirty="0" err="1">
                <a:solidFill>
                  <a:schemeClr val="accent2">
                    <a:lumMod val="75000"/>
                  </a:schemeClr>
                </a:solidFill>
              </a:rPr>
              <a:t>Sammut</a:t>
            </a:r>
            <a:r>
              <a:rPr lang="en-GB" sz="1050" dirty="0">
                <a:solidFill>
                  <a:schemeClr val="accent2">
                    <a:lumMod val="75000"/>
                  </a:schemeClr>
                </a:solidFill>
              </a:rPr>
              <a:t>, D., Cook, G., Taylor, J., Harrold, T., Appleton, J. and Bekaert, S. 2022. </a:t>
            </a:r>
            <a:r>
              <a:rPr lang="en-GB" sz="1050" dirty="0">
                <a:solidFill>
                  <a:schemeClr val="accent2">
                    <a:lumMod val="75000"/>
                  </a:schemeClr>
                </a:solidFill>
                <a:hlinkClick r:id="rId2">
                  <a:extLst>
                    <a:ext uri="{A12FA001-AC4F-418D-AE19-62706E023703}">
                      <ahyp:hlinkClr xmlns:ahyp="http://schemas.microsoft.com/office/drawing/2018/hyperlinkcolor" val="tx"/>
                    </a:ext>
                  </a:extLst>
                </a:hlinkClick>
              </a:rPr>
              <a:t>School Nurse Perspectives of Working with Children and Young People in </a:t>
            </a:r>
            <a:r>
              <a:rPr lang="en-GB" sz="1050" u="sng" dirty="0">
                <a:solidFill>
                  <a:schemeClr val="accent2">
                    <a:lumMod val="75000"/>
                  </a:schemeClr>
                </a:solidFill>
                <a:hlinkClick r:id="rId2">
                  <a:extLst>
                    <a:ext uri="{A12FA001-AC4F-418D-AE19-62706E023703}">
                      <ahyp:hlinkClr xmlns:ahyp="http://schemas.microsoft.com/office/drawing/2018/hyperlinkcolor" val="tx"/>
                    </a:ext>
                  </a:extLst>
                </a:hlinkClick>
              </a:rPr>
              <a:t>the United Kingdom during the COVID-19 Pandemic</a:t>
            </a:r>
            <a:r>
              <a:rPr lang="en-GB" sz="1050" u="sng" dirty="0">
                <a:solidFill>
                  <a:schemeClr val="accent2">
                    <a:lumMod val="75000"/>
                  </a:schemeClr>
                </a:solidFill>
              </a:rPr>
              <a:t>. An Online Survey Study </a:t>
            </a:r>
            <a:r>
              <a:rPr lang="en-GB" sz="1050" dirty="0">
                <a:solidFill>
                  <a:schemeClr val="accent2">
                    <a:lumMod val="75000"/>
                  </a:schemeClr>
                </a:solidFill>
              </a:rPr>
              <a:t>International Journal of Environmental Research and Public Health, 20(1): 481</a:t>
            </a:r>
            <a:r>
              <a:rPr lang="en-GB" sz="1050" b="1" dirty="0">
                <a:solidFill>
                  <a:schemeClr val="accent2">
                    <a:lumMod val="75000"/>
                  </a:schemeClr>
                </a:solidFill>
              </a:rPr>
              <a:t>.</a:t>
            </a:r>
          </a:p>
        </p:txBody>
      </p:sp>
    </p:spTree>
    <p:extLst>
      <p:ext uri="{BB962C8B-B14F-4D97-AF65-F5344CB8AC3E}">
        <p14:creationId xmlns:p14="http://schemas.microsoft.com/office/powerpoint/2010/main" val="2022249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955" y="964692"/>
            <a:ext cx="8919895" cy="1188720"/>
          </a:xfrm>
        </p:spPr>
        <p:txBody>
          <a:bodyPr>
            <a:normAutofit/>
          </a:bodyPr>
          <a:lstStyle/>
          <a:p>
            <a:pPr lvl="0"/>
            <a:r>
              <a:rPr lang="en-US" dirty="0">
                <a:solidFill>
                  <a:schemeClr val="tx1"/>
                </a:solidFill>
              </a:rPr>
              <a:t>Focus groups</a:t>
            </a:r>
          </a:p>
        </p:txBody>
      </p:sp>
      <p:sp>
        <p:nvSpPr>
          <p:cNvPr id="7" name="Content Placeholder 2">
            <a:extLst>
              <a:ext uri="{FF2B5EF4-FFF2-40B4-BE49-F238E27FC236}">
                <a16:creationId xmlns:a16="http://schemas.microsoft.com/office/drawing/2014/main" id="{370F6694-E111-4BE8-8302-02E0343434FB}"/>
              </a:ext>
            </a:extLst>
          </p:cNvPr>
          <p:cNvSpPr txBox="1">
            <a:spLocks/>
          </p:cNvSpPr>
          <p:nvPr/>
        </p:nvSpPr>
        <p:spPr>
          <a:xfrm>
            <a:off x="1502716" y="2373737"/>
            <a:ext cx="3596226" cy="1531836"/>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90000"/>
              </a:lnSpc>
              <a:buNone/>
            </a:pPr>
            <a:r>
              <a:rPr lang="en-US" sz="2000" dirty="0"/>
              <a:t>20 participants </a:t>
            </a:r>
          </a:p>
          <a:p>
            <a:pPr marL="0" indent="0">
              <a:lnSpc>
                <a:spcPct val="90000"/>
              </a:lnSpc>
              <a:buNone/>
            </a:pPr>
            <a:r>
              <a:rPr lang="en-US" sz="2000" dirty="0"/>
              <a:t>Focus groups / interviews</a:t>
            </a:r>
          </a:p>
          <a:p>
            <a:pPr marL="0" indent="0">
              <a:lnSpc>
                <a:spcPct val="90000"/>
              </a:lnSpc>
              <a:buNone/>
            </a:pPr>
            <a:r>
              <a:rPr lang="en-US" sz="2000" dirty="0"/>
              <a:t>Conducted June – July 2022</a:t>
            </a:r>
          </a:p>
        </p:txBody>
      </p:sp>
      <p:grpSp>
        <p:nvGrpSpPr>
          <p:cNvPr id="8" name="Group 7">
            <a:extLst>
              <a:ext uri="{FF2B5EF4-FFF2-40B4-BE49-F238E27FC236}">
                <a16:creationId xmlns:a16="http://schemas.microsoft.com/office/drawing/2014/main" id="{DAD8E60E-CA30-4658-B167-61785A2B867D}"/>
              </a:ext>
            </a:extLst>
          </p:cNvPr>
          <p:cNvGrpSpPr/>
          <p:nvPr/>
        </p:nvGrpSpPr>
        <p:grpSpPr>
          <a:xfrm>
            <a:off x="1521418" y="3673098"/>
            <a:ext cx="1775176" cy="1092701"/>
            <a:chOff x="0" y="877"/>
            <a:chExt cx="2853719" cy="1804881"/>
          </a:xfrm>
        </p:grpSpPr>
        <p:sp>
          <p:nvSpPr>
            <p:cNvPr id="9" name="Rectangle 8">
              <a:extLst>
                <a:ext uri="{FF2B5EF4-FFF2-40B4-BE49-F238E27FC236}">
                  <a16:creationId xmlns:a16="http://schemas.microsoft.com/office/drawing/2014/main" id="{A0846237-0850-41DE-9CC7-EE78E3640F23}"/>
                </a:ext>
              </a:extLst>
            </p:cNvPr>
            <p:cNvSpPr/>
            <p:nvPr/>
          </p:nvSpPr>
          <p:spPr>
            <a:xfrm>
              <a:off x="0" y="877"/>
              <a:ext cx="2853719" cy="1804881"/>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TextBox 9">
              <a:extLst>
                <a:ext uri="{FF2B5EF4-FFF2-40B4-BE49-F238E27FC236}">
                  <a16:creationId xmlns:a16="http://schemas.microsoft.com/office/drawing/2014/main" id="{94AA4CB0-0C96-48BF-930A-60BBC50C8C0A}"/>
                </a:ext>
              </a:extLst>
            </p:cNvPr>
            <p:cNvSpPr txBox="1"/>
            <p:nvPr/>
          </p:nvSpPr>
          <p:spPr>
            <a:xfrm>
              <a:off x="0" y="877"/>
              <a:ext cx="2853719" cy="18048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Service delivery</a:t>
              </a:r>
            </a:p>
          </p:txBody>
        </p:sp>
      </p:grpSp>
      <p:grpSp>
        <p:nvGrpSpPr>
          <p:cNvPr id="11" name="Group 10">
            <a:extLst>
              <a:ext uri="{FF2B5EF4-FFF2-40B4-BE49-F238E27FC236}">
                <a16:creationId xmlns:a16="http://schemas.microsoft.com/office/drawing/2014/main" id="{F5DC6915-63C2-4339-9EAE-F25188A741CD}"/>
              </a:ext>
            </a:extLst>
          </p:cNvPr>
          <p:cNvGrpSpPr/>
          <p:nvPr/>
        </p:nvGrpSpPr>
        <p:grpSpPr>
          <a:xfrm>
            <a:off x="3437037" y="3673098"/>
            <a:ext cx="1775176" cy="1092700"/>
            <a:chOff x="1469845" y="0"/>
            <a:chExt cx="2902899" cy="1760863"/>
          </a:xfrm>
          <a:solidFill>
            <a:schemeClr val="accent1"/>
          </a:solidFill>
        </p:grpSpPr>
        <p:sp>
          <p:nvSpPr>
            <p:cNvPr id="12" name="Rectangle 11">
              <a:extLst>
                <a:ext uri="{FF2B5EF4-FFF2-40B4-BE49-F238E27FC236}">
                  <a16:creationId xmlns:a16="http://schemas.microsoft.com/office/drawing/2014/main" id="{739AAC3E-CB27-46A5-91C3-30A080180AB1}"/>
                </a:ext>
              </a:extLst>
            </p:cNvPr>
            <p:cNvSpPr/>
            <p:nvPr/>
          </p:nvSpPr>
          <p:spPr>
            <a:xfrm>
              <a:off x="1469845" y="0"/>
              <a:ext cx="2902899" cy="1760863"/>
            </a:xfrm>
            <a:prstGeom prst="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id="{B2637997-485D-429F-B3E3-21671B95D1E6}"/>
                </a:ext>
              </a:extLst>
            </p:cNvPr>
            <p:cNvSpPr txBox="1"/>
            <p:nvPr/>
          </p:nvSpPr>
          <p:spPr>
            <a:xfrm>
              <a:off x="1469845" y="0"/>
              <a:ext cx="2902899" cy="17608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The service users</a:t>
              </a:r>
            </a:p>
          </p:txBody>
        </p:sp>
      </p:grpSp>
      <p:grpSp>
        <p:nvGrpSpPr>
          <p:cNvPr id="14" name="Group 13">
            <a:extLst>
              <a:ext uri="{FF2B5EF4-FFF2-40B4-BE49-F238E27FC236}">
                <a16:creationId xmlns:a16="http://schemas.microsoft.com/office/drawing/2014/main" id="{E1B5AB8B-98C5-441F-B0E3-C0D87E3A653C}"/>
              </a:ext>
            </a:extLst>
          </p:cNvPr>
          <p:cNvGrpSpPr/>
          <p:nvPr/>
        </p:nvGrpSpPr>
        <p:grpSpPr>
          <a:xfrm>
            <a:off x="1521419" y="4800606"/>
            <a:ext cx="1775175" cy="1092702"/>
            <a:chOff x="0" y="821751"/>
            <a:chExt cx="3566346" cy="2271202"/>
          </a:xfrm>
          <a:solidFill>
            <a:schemeClr val="bg2">
              <a:lumMod val="75000"/>
            </a:schemeClr>
          </a:solidFill>
        </p:grpSpPr>
        <p:sp>
          <p:nvSpPr>
            <p:cNvPr id="15" name="Rectangle 14">
              <a:extLst>
                <a:ext uri="{FF2B5EF4-FFF2-40B4-BE49-F238E27FC236}">
                  <a16:creationId xmlns:a16="http://schemas.microsoft.com/office/drawing/2014/main" id="{AAA50849-B92F-41B4-AFAD-EB0E4EF28D74}"/>
                </a:ext>
              </a:extLst>
            </p:cNvPr>
            <p:cNvSpPr/>
            <p:nvPr/>
          </p:nvSpPr>
          <p:spPr>
            <a:xfrm>
              <a:off x="0" y="821751"/>
              <a:ext cx="3566346" cy="2271202"/>
            </a:xfrm>
            <a:prstGeom prst="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6" name="TextBox 15">
              <a:extLst>
                <a:ext uri="{FF2B5EF4-FFF2-40B4-BE49-F238E27FC236}">
                  <a16:creationId xmlns:a16="http://schemas.microsoft.com/office/drawing/2014/main" id="{083A4BEC-462D-495C-AF46-4FC677D9FD30}"/>
                </a:ext>
              </a:extLst>
            </p:cNvPr>
            <p:cNvSpPr txBox="1"/>
            <p:nvPr/>
          </p:nvSpPr>
          <p:spPr>
            <a:xfrm>
              <a:off x="0" y="821751"/>
              <a:ext cx="3566346" cy="2271202"/>
            </a:xfrm>
            <a:prstGeom prst="rect">
              <a:avLst/>
            </a:prstGeom>
            <a:solidFill>
              <a:schemeClr val="bg2">
                <a:lumMod val="90000"/>
              </a:schemeClr>
            </a:solid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The workforce</a:t>
              </a:r>
            </a:p>
          </p:txBody>
        </p:sp>
      </p:grpSp>
      <p:grpSp>
        <p:nvGrpSpPr>
          <p:cNvPr id="17" name="Group 16">
            <a:extLst>
              <a:ext uri="{FF2B5EF4-FFF2-40B4-BE49-F238E27FC236}">
                <a16:creationId xmlns:a16="http://schemas.microsoft.com/office/drawing/2014/main" id="{DA78B2DE-8351-4432-A83C-CFCD919A002F}"/>
              </a:ext>
            </a:extLst>
          </p:cNvPr>
          <p:cNvGrpSpPr/>
          <p:nvPr/>
        </p:nvGrpSpPr>
        <p:grpSpPr>
          <a:xfrm>
            <a:off x="3437037" y="4800606"/>
            <a:ext cx="1775176" cy="1092702"/>
            <a:chOff x="1052093" y="152404"/>
            <a:chExt cx="5625541" cy="3648447"/>
          </a:xfrm>
          <a:solidFill>
            <a:srgbClr val="8FCB90"/>
          </a:solidFill>
        </p:grpSpPr>
        <p:sp>
          <p:nvSpPr>
            <p:cNvPr id="18" name="Rectangle 17">
              <a:extLst>
                <a:ext uri="{FF2B5EF4-FFF2-40B4-BE49-F238E27FC236}">
                  <a16:creationId xmlns:a16="http://schemas.microsoft.com/office/drawing/2014/main" id="{6A9E8984-9920-4B8F-B2A5-9C1FAD21B885}"/>
                </a:ext>
              </a:extLst>
            </p:cNvPr>
            <p:cNvSpPr/>
            <p:nvPr/>
          </p:nvSpPr>
          <p:spPr>
            <a:xfrm>
              <a:off x="1052093" y="152404"/>
              <a:ext cx="5625541" cy="3648447"/>
            </a:xfrm>
            <a:prstGeom prst="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TextBox 18">
              <a:extLst>
                <a:ext uri="{FF2B5EF4-FFF2-40B4-BE49-F238E27FC236}">
                  <a16:creationId xmlns:a16="http://schemas.microsoft.com/office/drawing/2014/main" id="{A884AE11-39E2-4EA1-A297-F021EC695DE7}"/>
                </a:ext>
              </a:extLst>
            </p:cNvPr>
            <p:cNvSpPr txBox="1"/>
            <p:nvPr/>
          </p:nvSpPr>
          <p:spPr>
            <a:xfrm>
              <a:off x="1052093" y="152404"/>
              <a:ext cx="5625541" cy="364844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SN profile</a:t>
              </a:r>
            </a:p>
          </p:txBody>
        </p:sp>
      </p:grpSp>
      <p:pic>
        <p:nvPicPr>
          <p:cNvPr id="21" name="Picture 20">
            <a:extLst>
              <a:ext uri="{FF2B5EF4-FFF2-40B4-BE49-F238E27FC236}">
                <a16:creationId xmlns:a16="http://schemas.microsoft.com/office/drawing/2014/main" id="{48564670-2ECD-4032-88B5-E1ACD3190080}"/>
              </a:ext>
            </a:extLst>
          </p:cNvPr>
          <p:cNvPicPr>
            <a:picLocks noChangeAspect="1"/>
          </p:cNvPicPr>
          <p:nvPr/>
        </p:nvPicPr>
        <p:blipFill>
          <a:blip r:embed="rId2"/>
          <a:stretch>
            <a:fillRect/>
          </a:stretch>
        </p:blipFill>
        <p:spPr>
          <a:xfrm>
            <a:off x="5997844" y="2882807"/>
            <a:ext cx="4510006" cy="3010501"/>
          </a:xfrm>
          <a:prstGeom prst="rect">
            <a:avLst/>
          </a:prstGeom>
        </p:spPr>
      </p:pic>
      <p:sp>
        <p:nvSpPr>
          <p:cNvPr id="22" name="Arrow: Down 21">
            <a:extLst>
              <a:ext uri="{FF2B5EF4-FFF2-40B4-BE49-F238E27FC236}">
                <a16:creationId xmlns:a16="http://schemas.microsoft.com/office/drawing/2014/main" id="{8F50F863-D12E-4CCF-B3FD-8AD09662EC54}"/>
              </a:ext>
            </a:extLst>
          </p:cNvPr>
          <p:cNvSpPr/>
          <p:nvPr/>
        </p:nvSpPr>
        <p:spPr>
          <a:xfrm rot="2925044">
            <a:off x="5076603" y="4744510"/>
            <a:ext cx="271220" cy="364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1E71C8FA-27D0-4C57-9506-F4A60F7CDCAF}"/>
              </a:ext>
            </a:extLst>
          </p:cNvPr>
          <p:cNvSpPr/>
          <p:nvPr/>
        </p:nvSpPr>
        <p:spPr>
          <a:xfrm rot="18898836">
            <a:off x="1385808" y="4796336"/>
            <a:ext cx="271220" cy="3642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7913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p:cNvSpPr txBox="1">
            <a:spLocks/>
          </p:cNvSpPr>
          <p:nvPr/>
        </p:nvSpPr>
        <p:spPr>
          <a:xfrm>
            <a:off x="185901" y="687830"/>
            <a:ext cx="3079071" cy="5142022"/>
          </a:xfrm>
          <a:prstGeom prst="roundRect">
            <a:avLst/>
          </a:prstGeom>
          <a:solidFill>
            <a:schemeClr val="bg2">
              <a:lumMod val="9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lt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lt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lt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lt1"/>
                </a:solidFill>
                <a:latin typeface="+mn-lt"/>
                <a:ea typeface="+mn-ea"/>
                <a:cs typeface="+mn-cs"/>
              </a:defRPr>
            </a:lvl9pPr>
          </a:lstStyle>
          <a:p>
            <a:pPr marL="0" lvl="0" indent="0" fontAlgn="base">
              <a:lnSpc>
                <a:spcPct val="110000"/>
              </a:lnSpc>
              <a:spcBef>
                <a:spcPts val="0"/>
              </a:spcBef>
              <a:buClrTx/>
              <a:buNone/>
            </a:pPr>
            <a:r>
              <a:rPr lang="en-US" sz="2000" b="1" dirty="0">
                <a:solidFill>
                  <a:schemeClr val="tx1">
                    <a:lumMod val="85000"/>
                    <a:lumOff val="15000"/>
                  </a:schemeClr>
                </a:solidFill>
              </a:rPr>
              <a:t>Workforce </a:t>
            </a:r>
          </a:p>
          <a:p>
            <a:pPr marL="0" lvl="0" indent="0" fontAlgn="base">
              <a:lnSpc>
                <a:spcPct val="110000"/>
              </a:lnSpc>
              <a:spcBef>
                <a:spcPts val="0"/>
              </a:spcBef>
              <a:buClrTx/>
              <a:buNone/>
            </a:pPr>
            <a:r>
              <a:rPr lang="en-US" sz="2000" i="1" dirty="0">
                <a:solidFill>
                  <a:schemeClr val="tx1">
                    <a:lumMod val="85000"/>
                    <a:lumOff val="15000"/>
                  </a:schemeClr>
                </a:solidFill>
              </a:rPr>
              <a:t>‘It was always very difficult to get police, always difficult to get education involved, and school nurses, all in one area, but actually, I think using the online facilities really, really helped. And that's something that I really want to continue with.’</a:t>
            </a:r>
          </a:p>
        </p:txBody>
      </p:sp>
      <p:sp>
        <p:nvSpPr>
          <p:cNvPr id="7" name="Rounded Rectangle 6"/>
          <p:cNvSpPr/>
          <p:nvPr/>
        </p:nvSpPr>
        <p:spPr>
          <a:xfrm>
            <a:off x="3411591" y="631492"/>
            <a:ext cx="3079071" cy="5198360"/>
          </a:xfrm>
          <a:prstGeom prst="roundRect">
            <a:avLst/>
          </a:prstGeom>
          <a:solidFill>
            <a:schemeClr val="bg2">
              <a:lumMod val="9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sz="2000" b="1" dirty="0">
                <a:solidFill>
                  <a:schemeClr val="tx1">
                    <a:lumMod val="85000"/>
                    <a:lumOff val="15000"/>
                  </a:schemeClr>
                </a:solidFill>
              </a:rPr>
              <a:t>Workforce </a:t>
            </a:r>
          </a:p>
          <a:p>
            <a:pPr lvl="0" fontAlgn="base"/>
            <a:r>
              <a:rPr lang="en-US" sz="2000" i="1" dirty="0">
                <a:solidFill>
                  <a:schemeClr val="tx1">
                    <a:lumMod val="85000"/>
                    <a:lumOff val="15000"/>
                  </a:schemeClr>
                </a:solidFill>
              </a:rPr>
              <a:t>‘If you're on a strategy call – and you hear the most ghastly things – you put the call down, you've got no-one here to have ad hoc supervision with. What do you do? You go outside, you sit in your garden, and you cry. You know, what else can you do?’</a:t>
            </a:r>
            <a:endParaRPr lang="en-US" sz="2000" dirty="0">
              <a:solidFill>
                <a:schemeClr val="tx1">
                  <a:lumMod val="85000"/>
                  <a:lumOff val="15000"/>
                </a:schemeClr>
              </a:solidFill>
            </a:endParaRPr>
          </a:p>
        </p:txBody>
      </p:sp>
      <p:sp>
        <p:nvSpPr>
          <p:cNvPr id="5" name="Rounded Rectangle 3">
            <a:extLst>
              <a:ext uri="{FF2B5EF4-FFF2-40B4-BE49-F238E27FC236}">
                <a16:creationId xmlns:a16="http://schemas.microsoft.com/office/drawing/2014/main" id="{D9769837-4F7B-4AA3-9104-7F6D7F41264D}"/>
              </a:ext>
            </a:extLst>
          </p:cNvPr>
          <p:cNvSpPr>
            <a:spLocks noGrp="1"/>
          </p:cNvSpPr>
          <p:nvPr>
            <p:ph idx="1"/>
          </p:nvPr>
        </p:nvSpPr>
        <p:spPr>
          <a:xfrm>
            <a:off x="6645181" y="631492"/>
            <a:ext cx="5094565" cy="2553507"/>
          </a:xfrm>
          <a:prstGeom prst="roundRect">
            <a:avLst/>
          </a:prstGeom>
          <a:solidFill>
            <a:srgbClr val="8FCB9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marL="0" indent="0">
              <a:buNone/>
            </a:pPr>
            <a:r>
              <a:rPr lang="en-US" sz="2000" b="1" dirty="0">
                <a:solidFill>
                  <a:schemeClr val="tx1">
                    <a:lumMod val="85000"/>
                    <a:lumOff val="15000"/>
                  </a:schemeClr>
                </a:solidFill>
              </a:rPr>
              <a:t>School nursing profile</a:t>
            </a:r>
          </a:p>
          <a:p>
            <a:pPr marL="0" indent="0">
              <a:buNone/>
            </a:pPr>
            <a:r>
              <a:rPr lang="en-US" sz="2000" dirty="0">
                <a:solidFill>
                  <a:schemeClr val="tx1">
                    <a:lumMod val="85000"/>
                    <a:lumOff val="15000"/>
                  </a:schemeClr>
                </a:solidFill>
              </a:rPr>
              <a:t>‘</a:t>
            </a:r>
            <a:r>
              <a:rPr lang="en-US" sz="2000" i="1" dirty="0">
                <a:solidFill>
                  <a:schemeClr val="tx1">
                    <a:lumMod val="85000"/>
                    <a:lumOff val="15000"/>
                  </a:schemeClr>
                </a:solidFill>
              </a:rPr>
              <a:t>Often you would get social workers who have no idea about the type of job that we did, but as time went on, sometimes we’d be doing joint visits with them and things like that, and I think a lot of them really began to understand the value of the role of the school nurse.’</a:t>
            </a:r>
          </a:p>
        </p:txBody>
      </p:sp>
      <p:sp>
        <p:nvSpPr>
          <p:cNvPr id="6" name="Rounded Rectangle 4">
            <a:extLst>
              <a:ext uri="{FF2B5EF4-FFF2-40B4-BE49-F238E27FC236}">
                <a16:creationId xmlns:a16="http://schemas.microsoft.com/office/drawing/2014/main" id="{A2085AF4-D570-4CD0-9D9D-977AE5458390}"/>
              </a:ext>
            </a:extLst>
          </p:cNvPr>
          <p:cNvSpPr/>
          <p:nvPr/>
        </p:nvSpPr>
        <p:spPr>
          <a:xfrm>
            <a:off x="6637281" y="3276345"/>
            <a:ext cx="5148879" cy="2553507"/>
          </a:xfrm>
          <a:prstGeom prst="roundRect">
            <a:avLst/>
          </a:prstGeom>
          <a:solidFill>
            <a:srgbClr val="8FCB9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85000"/>
                    <a:lumOff val="15000"/>
                  </a:schemeClr>
                </a:solidFill>
              </a:rPr>
              <a:t>School nursing profile</a:t>
            </a:r>
          </a:p>
          <a:p>
            <a:r>
              <a:rPr lang="en-US" sz="2000" i="1" dirty="0">
                <a:solidFill>
                  <a:schemeClr val="tx1">
                    <a:lumMod val="85000"/>
                    <a:lumOff val="15000"/>
                  </a:schemeClr>
                </a:solidFill>
              </a:rPr>
              <a:t>‘We're on the map, it has put school nursing in [county] on the map, this </a:t>
            </a:r>
            <a:r>
              <a:rPr lang="en-US" sz="2000" i="1" dirty="0" err="1">
                <a:solidFill>
                  <a:schemeClr val="tx1">
                    <a:lumMod val="85000"/>
                    <a:lumOff val="15000"/>
                  </a:schemeClr>
                </a:solidFill>
              </a:rPr>
              <a:t>Covid</a:t>
            </a:r>
            <a:r>
              <a:rPr lang="en-US" sz="2000" i="1" dirty="0">
                <a:solidFill>
                  <a:schemeClr val="tx1">
                    <a:lumMod val="85000"/>
                    <a:lumOff val="15000"/>
                  </a:schemeClr>
                </a:solidFill>
              </a:rPr>
              <a:t> pandemic. Schools know who we are, because we've been contactable throughout the two years, and we have a lot more channels to be contactable now.</a:t>
            </a:r>
            <a:r>
              <a:rPr lang="en-US" sz="2000" dirty="0">
                <a:solidFill>
                  <a:schemeClr val="tx1">
                    <a:lumMod val="85000"/>
                    <a:lumOff val="15000"/>
                  </a:schemeClr>
                </a:solidFill>
              </a:rPr>
              <a:t>’</a:t>
            </a:r>
          </a:p>
        </p:txBody>
      </p:sp>
      <p:sp>
        <p:nvSpPr>
          <p:cNvPr id="2" name="Rectangle 1">
            <a:extLst>
              <a:ext uri="{FF2B5EF4-FFF2-40B4-BE49-F238E27FC236}">
                <a16:creationId xmlns:a16="http://schemas.microsoft.com/office/drawing/2014/main" id="{05DE9F52-3244-4706-8626-395BA572075F}"/>
              </a:ext>
            </a:extLst>
          </p:cNvPr>
          <p:cNvSpPr/>
          <p:nvPr/>
        </p:nvSpPr>
        <p:spPr>
          <a:xfrm>
            <a:off x="193800" y="6164781"/>
            <a:ext cx="11545945" cy="415498"/>
          </a:xfrm>
          <a:prstGeom prst="rect">
            <a:avLst/>
          </a:prstGeom>
        </p:spPr>
        <p:txBody>
          <a:bodyPr wrap="square">
            <a:spAutoFit/>
          </a:bodyPr>
          <a:lstStyle/>
          <a:p>
            <a:r>
              <a:rPr lang="en-GB" sz="1050" dirty="0">
                <a:solidFill>
                  <a:schemeClr val="accent2">
                    <a:lumMod val="75000"/>
                  </a:schemeClr>
                </a:solidFill>
              </a:rPr>
              <a:t>Bekaert, S., </a:t>
            </a:r>
            <a:r>
              <a:rPr lang="en-GB" sz="1050" dirty="0" err="1">
                <a:solidFill>
                  <a:schemeClr val="accent2">
                    <a:lumMod val="75000"/>
                  </a:schemeClr>
                </a:solidFill>
              </a:rPr>
              <a:t>Sammut</a:t>
            </a:r>
            <a:r>
              <a:rPr lang="en-GB" sz="1050" dirty="0">
                <a:solidFill>
                  <a:schemeClr val="accent2">
                    <a:lumMod val="75000"/>
                  </a:schemeClr>
                </a:solidFill>
              </a:rPr>
              <a:t>, D., Appleton, J.V., Taylor, J., Harrold, T. and Cook, G. 2023. </a:t>
            </a:r>
            <a:r>
              <a:rPr lang="en-GB" sz="1050" dirty="0">
                <a:solidFill>
                  <a:schemeClr val="accent2">
                    <a:lumMod val="75000"/>
                  </a:schemeClr>
                </a:solidFill>
                <a:hlinkClick r:id="rId2">
                  <a:extLst>
                    <a:ext uri="{A12FA001-AC4F-418D-AE19-62706E023703}">
                      <ahyp:hlinkClr xmlns:ahyp="http://schemas.microsoft.com/office/drawing/2018/hyperlinkcolor" val="tx"/>
                    </a:ext>
                  </a:extLst>
                </a:hlinkClick>
              </a:rPr>
              <a:t>Learning from school nursing practices and new ways of working during the Covid-19 pandemic: a qualitative study.</a:t>
            </a:r>
            <a:r>
              <a:rPr lang="en-GB" sz="1050" dirty="0">
                <a:solidFill>
                  <a:schemeClr val="accent2">
                    <a:lumMod val="75000"/>
                  </a:schemeClr>
                </a:solidFill>
              </a:rPr>
              <a:t> </a:t>
            </a:r>
            <a:r>
              <a:rPr lang="en-GB" sz="1050" i="1" dirty="0">
                <a:solidFill>
                  <a:schemeClr val="accent2">
                    <a:lumMod val="75000"/>
                  </a:schemeClr>
                </a:solidFill>
              </a:rPr>
              <a:t>British Journal of Child Health</a:t>
            </a:r>
            <a:r>
              <a:rPr lang="en-GB" sz="1050" dirty="0">
                <a:solidFill>
                  <a:schemeClr val="accent2">
                    <a:lumMod val="75000"/>
                  </a:schemeClr>
                </a:solidFill>
              </a:rPr>
              <a:t>, </a:t>
            </a:r>
            <a:r>
              <a:rPr lang="en-GB" sz="1050" i="1" dirty="0">
                <a:solidFill>
                  <a:schemeClr val="accent2">
                    <a:lumMod val="75000"/>
                  </a:schemeClr>
                </a:solidFill>
              </a:rPr>
              <a:t>4</a:t>
            </a:r>
            <a:r>
              <a:rPr lang="en-GB" sz="1050" dirty="0">
                <a:solidFill>
                  <a:schemeClr val="accent2">
                    <a:lumMod val="75000"/>
                  </a:schemeClr>
                </a:solidFill>
              </a:rPr>
              <a:t>(2): 71-77.</a:t>
            </a:r>
          </a:p>
        </p:txBody>
      </p:sp>
    </p:spTree>
    <p:extLst>
      <p:ext uri="{BB962C8B-B14F-4D97-AF65-F5344CB8AC3E}">
        <p14:creationId xmlns:p14="http://schemas.microsoft.com/office/powerpoint/2010/main" val="1231052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3D8F-C8A7-4DF7-A404-14B1A9C2C332}"/>
              </a:ext>
            </a:extLst>
          </p:cNvPr>
          <p:cNvSpPr>
            <a:spLocks noGrp="1"/>
          </p:cNvSpPr>
          <p:nvPr>
            <p:ph type="title"/>
          </p:nvPr>
        </p:nvSpPr>
        <p:spPr/>
        <p:txBody>
          <a:bodyPr/>
          <a:lstStyle/>
          <a:p>
            <a:r>
              <a:rPr lang="en-GB" dirty="0"/>
              <a:t>feedback</a:t>
            </a:r>
          </a:p>
        </p:txBody>
      </p:sp>
      <p:sp>
        <p:nvSpPr>
          <p:cNvPr id="3" name="Content Placeholder 2">
            <a:extLst>
              <a:ext uri="{FF2B5EF4-FFF2-40B4-BE49-F238E27FC236}">
                <a16:creationId xmlns:a16="http://schemas.microsoft.com/office/drawing/2014/main" id="{6C0E797D-C76C-4862-9E98-74816BACE1FE}"/>
              </a:ext>
            </a:extLst>
          </p:cNvPr>
          <p:cNvSpPr>
            <a:spLocks noGrp="1"/>
          </p:cNvSpPr>
          <p:nvPr>
            <p:ph idx="1"/>
          </p:nvPr>
        </p:nvSpPr>
        <p:spPr>
          <a:xfrm>
            <a:off x="2231136" y="2390071"/>
            <a:ext cx="7729728" cy="3437292"/>
          </a:xfrm>
          <a:solidFill>
            <a:schemeClr val="accent2">
              <a:lumMod val="40000"/>
              <a:lumOff val="60000"/>
            </a:schemeClr>
          </a:solidFill>
          <a:ln w="38100">
            <a:solidFill>
              <a:schemeClr val="tx2">
                <a:lumMod val="75000"/>
              </a:schemeClr>
            </a:solidFill>
          </a:ln>
        </p:spPr>
        <p:txBody>
          <a:bodyPr>
            <a:normAutofit/>
          </a:bodyPr>
          <a:lstStyle/>
          <a:p>
            <a:pPr marL="0" indent="0">
              <a:buNone/>
            </a:pPr>
            <a:r>
              <a:rPr lang="en-GB" sz="2000" dirty="0"/>
              <a:t>Benefit from the shared learning this study offers</a:t>
            </a:r>
          </a:p>
          <a:p>
            <a:pPr marL="0" indent="0">
              <a:buNone/>
            </a:pPr>
            <a:r>
              <a:rPr lang="en-GB" sz="2000" dirty="0"/>
              <a:t>Format that is useful to school nurses</a:t>
            </a:r>
          </a:p>
          <a:p>
            <a:pPr marL="0" indent="0">
              <a:buNone/>
            </a:pPr>
            <a:endParaRPr lang="en-GB" sz="2000" dirty="0"/>
          </a:p>
          <a:p>
            <a:pPr marL="0" indent="0">
              <a:buNone/>
            </a:pPr>
            <a:r>
              <a:rPr lang="en-GB" sz="2000" dirty="0"/>
              <a:t>Next steps:</a:t>
            </a:r>
          </a:p>
          <a:p>
            <a:pPr lvl="2"/>
            <a:r>
              <a:rPr lang="en-GB" sz="2000" dirty="0"/>
              <a:t>Compendium of practice -‘tools’ introduced or accelerated during the pandemic</a:t>
            </a:r>
          </a:p>
          <a:p>
            <a:pPr lvl="2"/>
            <a:r>
              <a:rPr lang="en-GB" sz="2000" dirty="0"/>
              <a:t>Restorative reflective resource - underpinned by school nurse experience during the pandemic</a:t>
            </a:r>
          </a:p>
        </p:txBody>
      </p:sp>
    </p:spTree>
    <p:extLst>
      <p:ext uri="{BB962C8B-B14F-4D97-AF65-F5344CB8AC3E}">
        <p14:creationId xmlns:p14="http://schemas.microsoft.com/office/powerpoint/2010/main" val="2160753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DA8D3-1BD3-4239-BB7B-0A897E9BA49F}"/>
              </a:ext>
            </a:extLst>
          </p:cNvPr>
          <p:cNvSpPr>
            <a:spLocks noGrp="1"/>
          </p:cNvSpPr>
          <p:nvPr>
            <p:ph type="title"/>
          </p:nvPr>
        </p:nvSpPr>
        <p:spPr>
          <a:xfrm>
            <a:off x="2231136" y="592597"/>
            <a:ext cx="7729728" cy="1188720"/>
          </a:xfrm>
        </p:spPr>
        <p:txBody>
          <a:bodyPr/>
          <a:lstStyle/>
          <a:p>
            <a:r>
              <a:rPr lang="en-GB" dirty="0" err="1"/>
              <a:t>WEBsite</a:t>
            </a:r>
            <a:endParaRPr lang="en-GB" dirty="0"/>
          </a:p>
        </p:txBody>
      </p:sp>
      <p:sp>
        <p:nvSpPr>
          <p:cNvPr id="3" name="Content Placeholder 2">
            <a:extLst>
              <a:ext uri="{FF2B5EF4-FFF2-40B4-BE49-F238E27FC236}">
                <a16:creationId xmlns:a16="http://schemas.microsoft.com/office/drawing/2014/main" id="{8A5B4E5E-53BE-4833-B612-54131ED85809}"/>
              </a:ext>
            </a:extLst>
          </p:cNvPr>
          <p:cNvSpPr>
            <a:spLocks noGrp="1"/>
          </p:cNvSpPr>
          <p:nvPr>
            <p:ph idx="1"/>
          </p:nvPr>
        </p:nvSpPr>
        <p:spPr>
          <a:xfrm>
            <a:off x="2231136" y="1965948"/>
            <a:ext cx="7729728" cy="4611220"/>
          </a:xfrm>
        </p:spPr>
        <p:txBody>
          <a:bodyPr>
            <a:normAutofit/>
          </a:bodyPr>
          <a:lstStyle/>
          <a:p>
            <a:pPr marL="0" indent="0">
              <a:buNone/>
            </a:pPr>
            <a:endParaRPr lang="en-GB" sz="2000" dirty="0"/>
          </a:p>
          <a:p>
            <a:pPr marL="0" indent="0">
              <a:buNone/>
            </a:pPr>
            <a:endParaRPr lang="en-GB" sz="2000" dirty="0"/>
          </a:p>
        </p:txBody>
      </p:sp>
      <p:pic>
        <p:nvPicPr>
          <p:cNvPr id="8" name="Picture 7">
            <a:extLst>
              <a:ext uri="{FF2B5EF4-FFF2-40B4-BE49-F238E27FC236}">
                <a16:creationId xmlns:a16="http://schemas.microsoft.com/office/drawing/2014/main" id="{9466099A-7DCB-441F-B6B1-A70E4C9A6EFB}"/>
              </a:ext>
            </a:extLst>
          </p:cNvPr>
          <p:cNvPicPr>
            <a:picLocks noChangeAspect="1"/>
          </p:cNvPicPr>
          <p:nvPr/>
        </p:nvPicPr>
        <p:blipFill>
          <a:blip r:embed="rId2"/>
          <a:stretch>
            <a:fillRect/>
          </a:stretch>
        </p:blipFill>
        <p:spPr>
          <a:xfrm>
            <a:off x="2231136" y="2212625"/>
            <a:ext cx="7729728" cy="2342880"/>
          </a:xfrm>
          <a:prstGeom prst="rect">
            <a:avLst/>
          </a:prstGeom>
        </p:spPr>
      </p:pic>
      <p:sp>
        <p:nvSpPr>
          <p:cNvPr id="5" name="Rectangle 4">
            <a:extLst>
              <a:ext uri="{FF2B5EF4-FFF2-40B4-BE49-F238E27FC236}">
                <a16:creationId xmlns:a16="http://schemas.microsoft.com/office/drawing/2014/main" id="{10D04544-376C-4DD6-B133-CF55E4B6D868}"/>
              </a:ext>
            </a:extLst>
          </p:cNvPr>
          <p:cNvSpPr/>
          <p:nvPr/>
        </p:nvSpPr>
        <p:spPr>
          <a:xfrm>
            <a:off x="2231136" y="4702160"/>
            <a:ext cx="7729728" cy="369332"/>
          </a:xfrm>
          <a:prstGeom prst="rect">
            <a:avLst/>
          </a:prstGeom>
        </p:spPr>
        <p:txBody>
          <a:bodyPr wrap="square">
            <a:spAutoFit/>
          </a:bodyPr>
          <a:lstStyle/>
          <a:p>
            <a:r>
              <a:rPr lang="en-GB" dirty="0">
                <a:hlinkClick r:id="rId3"/>
              </a:rPr>
              <a:t>https://sites.google.com/brookes.ac.uk/schoolnursinginthetimeofcovid/home</a:t>
            </a:r>
            <a:r>
              <a:rPr lang="en-GB" dirty="0"/>
              <a:t> </a:t>
            </a:r>
          </a:p>
        </p:txBody>
      </p:sp>
    </p:spTree>
    <p:extLst>
      <p:ext uri="{BB962C8B-B14F-4D97-AF65-F5344CB8AC3E}">
        <p14:creationId xmlns:p14="http://schemas.microsoft.com/office/powerpoint/2010/main" val="165550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05936E-9ADA-487E-8E13-7DE10EF188CC}"/>
              </a:ext>
            </a:extLst>
          </p:cNvPr>
          <p:cNvSpPr txBox="1"/>
          <p:nvPr/>
        </p:nvSpPr>
        <p:spPr>
          <a:xfrm>
            <a:off x="1565329" y="874867"/>
            <a:ext cx="8415579" cy="4154984"/>
          </a:xfrm>
          <a:prstGeom prst="rect">
            <a:avLst/>
          </a:prstGeom>
          <a:noFill/>
        </p:spPr>
        <p:txBody>
          <a:bodyPr wrap="square" rtlCol="0">
            <a:spAutoFit/>
          </a:bodyPr>
          <a:lstStyle/>
          <a:p>
            <a:r>
              <a:rPr lang="en-GB" sz="6600" b="1" dirty="0">
                <a:solidFill>
                  <a:srgbClr val="0070C0"/>
                </a:solidFill>
                <a:latin typeface="Bradley Hand ITC" panose="03070402050302030203" pitchFamily="66" charset="0"/>
              </a:rPr>
              <a:t>Thank you for listening!</a:t>
            </a:r>
          </a:p>
          <a:p>
            <a:endParaRPr lang="en-GB" sz="6600" b="1" dirty="0">
              <a:solidFill>
                <a:srgbClr val="0070C0"/>
              </a:solidFill>
              <a:latin typeface="Bradley Hand ITC" panose="03070402050302030203" pitchFamily="66" charset="0"/>
            </a:endParaRPr>
          </a:p>
          <a:p>
            <a:r>
              <a:rPr lang="en-GB" sz="6600" b="1" dirty="0">
                <a:solidFill>
                  <a:srgbClr val="0070C0"/>
                </a:solidFill>
                <a:latin typeface="Bradley Hand ITC" panose="03070402050302030203" pitchFamily="66" charset="0"/>
              </a:rPr>
              <a:t>Any questions?</a:t>
            </a:r>
          </a:p>
        </p:txBody>
      </p:sp>
      <p:sp>
        <p:nvSpPr>
          <p:cNvPr id="3" name="TextBox 2">
            <a:extLst>
              <a:ext uri="{FF2B5EF4-FFF2-40B4-BE49-F238E27FC236}">
                <a16:creationId xmlns:a16="http://schemas.microsoft.com/office/drawing/2014/main" id="{001DF2C2-0E9C-4446-95CF-9744C40D52B0}"/>
              </a:ext>
            </a:extLst>
          </p:cNvPr>
          <p:cNvSpPr txBox="1"/>
          <p:nvPr/>
        </p:nvSpPr>
        <p:spPr>
          <a:xfrm>
            <a:off x="6780508" y="5059803"/>
            <a:ext cx="5129939" cy="1846659"/>
          </a:xfrm>
          <a:prstGeom prst="rect">
            <a:avLst/>
          </a:prstGeom>
          <a:noFill/>
        </p:spPr>
        <p:txBody>
          <a:bodyPr wrap="square" rtlCol="0">
            <a:spAutoFit/>
          </a:bodyPr>
          <a:lstStyle/>
          <a:p>
            <a:pPr algn="r"/>
            <a:r>
              <a:rPr lang="en-GB" sz="3200" dirty="0">
                <a:hlinkClick r:id="rId2"/>
              </a:rPr>
              <a:t>sbekaert@brookes.ac.uk</a:t>
            </a:r>
            <a:endParaRPr lang="en-GB" sz="3200" dirty="0"/>
          </a:p>
          <a:p>
            <a:pPr algn="r"/>
            <a:r>
              <a:rPr lang="en-GB" sz="3200" dirty="0"/>
              <a:t>@</a:t>
            </a:r>
            <a:r>
              <a:rPr lang="en-GB" sz="3200" dirty="0" err="1"/>
              <a:t>sarahbekaert</a:t>
            </a:r>
            <a:endParaRPr lang="en-GB" sz="3200" dirty="0"/>
          </a:p>
          <a:p>
            <a:pPr algn="r"/>
            <a:r>
              <a:rPr lang="en-GB" sz="3200" dirty="0"/>
              <a:t>Drsarahbekaert.net</a:t>
            </a:r>
          </a:p>
          <a:p>
            <a:endParaRPr lang="en-GB" dirty="0"/>
          </a:p>
        </p:txBody>
      </p:sp>
    </p:spTree>
    <p:extLst>
      <p:ext uri="{BB962C8B-B14F-4D97-AF65-F5344CB8AC3E}">
        <p14:creationId xmlns:p14="http://schemas.microsoft.com/office/powerpoint/2010/main" val="2635152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13340</TotalTime>
  <Words>798</Words>
  <Application>Microsoft Office PowerPoint</Application>
  <PresentationFormat>Widescreen</PresentationFormat>
  <Paragraphs>81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Bradley Hand ITC</vt:lpstr>
      <vt:lpstr>Calibri</vt:lpstr>
      <vt:lpstr>Gill Sans MT</vt:lpstr>
      <vt:lpstr>Parcel</vt:lpstr>
      <vt:lpstr>School Nursing in the time of covid:  a UK perspective</vt:lpstr>
      <vt:lpstr>background</vt:lpstr>
      <vt:lpstr>Stepping in…</vt:lpstr>
      <vt:lpstr>Project aims</vt:lpstr>
      <vt:lpstr>Phase 2 - Survey</vt:lpstr>
      <vt:lpstr>Phase 2- survey: Qualitative findings</vt:lpstr>
      <vt:lpstr>Focus groups</vt:lpstr>
      <vt:lpstr>PowerPoint Presentation</vt:lpstr>
      <vt:lpstr>feedback</vt:lpstr>
      <vt:lpstr>WEBsite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Nursing  in the time of covid:  a mixed methods study</dc:title>
  <dc:creator>Geoff Crawford</dc:creator>
  <cp:lastModifiedBy>Sarah Bekaert</cp:lastModifiedBy>
  <cp:revision>142</cp:revision>
  <dcterms:created xsi:type="dcterms:W3CDTF">2022-09-27T16:24:46Z</dcterms:created>
  <dcterms:modified xsi:type="dcterms:W3CDTF">2023-09-22T10:49:53Z</dcterms:modified>
</cp:coreProperties>
</file>