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314" r:id="rId3"/>
    <p:sldId id="306" r:id="rId4"/>
    <p:sldId id="302" r:id="rId5"/>
    <p:sldId id="294" r:id="rId6"/>
    <p:sldId id="260" r:id="rId7"/>
    <p:sldId id="265" r:id="rId8"/>
    <p:sldId id="269" r:id="rId9"/>
    <p:sldId id="271" r:id="rId10"/>
    <p:sldId id="273" r:id="rId11"/>
    <p:sldId id="274" r:id="rId12"/>
    <p:sldId id="279" r:id="rId13"/>
    <p:sldId id="305" r:id="rId14"/>
    <p:sldId id="308" r:id="rId15"/>
    <p:sldId id="311" r:id="rId16"/>
    <p:sldId id="301" r:id="rId17"/>
    <p:sldId id="313" r:id="rId18"/>
    <p:sldId id="312" r:id="rId19"/>
    <p:sldId id="29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4381D"/>
    <a:srgbClr val="0C5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89358"/>
  </p:normalViewPr>
  <p:slideViewPr>
    <p:cSldViewPr snapToGrid="0" snapToObjects="1">
      <p:cViewPr varScale="1">
        <p:scale>
          <a:sx n="77" d="100"/>
          <a:sy n="77" d="100"/>
        </p:scale>
        <p:origin x="878" y="43"/>
      </p:cViewPr>
      <p:guideLst/>
    </p:cSldViewPr>
  </p:slideViewPr>
  <p:outlineViewPr>
    <p:cViewPr>
      <p:scale>
        <a:sx n="33" d="100"/>
        <a:sy n="33" d="100"/>
      </p:scale>
      <p:origin x="0" y="-308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7" d="100"/>
          <a:sy n="77" d="100"/>
        </p:scale>
        <p:origin x="381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25b581666da5947b" providerId="LiveId" clId="{EE8A8E11-4F38-45F7-8ED1-1CFE9319D31E}"/>
    <pc:docChg chg="undo custSel addSld delSld modSld sldOrd">
      <pc:chgData name="" userId="25b581666da5947b" providerId="LiveId" clId="{EE8A8E11-4F38-45F7-8ED1-1CFE9319D31E}" dt="2024-02-21T14:33:21.359" v="246" actId="20577"/>
      <pc:docMkLst>
        <pc:docMk/>
      </pc:docMkLst>
      <pc:sldChg chg="modSp">
        <pc:chgData name="" userId="25b581666da5947b" providerId="LiveId" clId="{EE8A8E11-4F38-45F7-8ED1-1CFE9319D31E}" dt="2024-02-21T13:16:55.213" v="61" actId="20577"/>
        <pc:sldMkLst>
          <pc:docMk/>
          <pc:sldMk cId="314401692" sldId="256"/>
        </pc:sldMkLst>
        <pc:spChg chg="mod">
          <ac:chgData name="" userId="25b581666da5947b" providerId="LiveId" clId="{EE8A8E11-4F38-45F7-8ED1-1CFE9319D31E}" dt="2024-02-21T13:16:55.213" v="61" actId="20577"/>
          <ac:spMkLst>
            <pc:docMk/>
            <pc:sldMk cId="314401692" sldId="256"/>
            <ac:spMk id="3" creationId="{00000000-0000-0000-0000-000000000000}"/>
          </ac:spMkLst>
        </pc:spChg>
      </pc:sldChg>
      <pc:sldChg chg="modSp">
        <pc:chgData name="" userId="25b581666da5947b" providerId="LiveId" clId="{EE8A8E11-4F38-45F7-8ED1-1CFE9319D31E}" dt="2024-02-21T13:48:13.446" v="139" actId="5793"/>
        <pc:sldMkLst>
          <pc:docMk/>
          <pc:sldMk cId="2008403206" sldId="265"/>
        </pc:sldMkLst>
        <pc:spChg chg="mod">
          <ac:chgData name="" userId="25b581666da5947b" providerId="LiveId" clId="{EE8A8E11-4F38-45F7-8ED1-1CFE9319D31E}" dt="2024-02-21T13:48:13.446" v="139" actId="5793"/>
          <ac:spMkLst>
            <pc:docMk/>
            <pc:sldMk cId="2008403206" sldId="265"/>
            <ac:spMk id="3" creationId="{00000000-0000-0000-0000-000000000000}"/>
          </ac:spMkLst>
        </pc:spChg>
      </pc:sldChg>
      <pc:sldChg chg="modSp">
        <pc:chgData name="" userId="25b581666da5947b" providerId="LiveId" clId="{EE8A8E11-4F38-45F7-8ED1-1CFE9319D31E}" dt="2024-02-21T14:06:37.371" v="170" actId="20577"/>
        <pc:sldMkLst>
          <pc:docMk/>
          <pc:sldMk cId="2014971393" sldId="269"/>
        </pc:sldMkLst>
        <pc:spChg chg="mod">
          <ac:chgData name="" userId="25b581666da5947b" providerId="LiveId" clId="{EE8A8E11-4F38-45F7-8ED1-1CFE9319D31E}" dt="2024-02-21T14:06:37.371" v="170" actId="20577"/>
          <ac:spMkLst>
            <pc:docMk/>
            <pc:sldMk cId="2014971393" sldId="269"/>
            <ac:spMk id="3" creationId="{00000000-0000-0000-0000-000000000000}"/>
          </ac:spMkLst>
        </pc:spChg>
      </pc:sldChg>
      <pc:sldChg chg="modSp">
        <pc:chgData name="" userId="25b581666da5947b" providerId="LiveId" clId="{EE8A8E11-4F38-45F7-8ED1-1CFE9319D31E}" dt="2024-02-21T13:23:57.065" v="72" actId="1076"/>
        <pc:sldMkLst>
          <pc:docMk/>
          <pc:sldMk cId="1102003416" sldId="271"/>
        </pc:sldMkLst>
        <pc:spChg chg="mod">
          <ac:chgData name="" userId="25b581666da5947b" providerId="LiveId" clId="{EE8A8E11-4F38-45F7-8ED1-1CFE9319D31E}" dt="2024-02-21T13:23:57.065" v="72" actId="1076"/>
          <ac:spMkLst>
            <pc:docMk/>
            <pc:sldMk cId="1102003416" sldId="271"/>
            <ac:spMk id="2" creationId="{00000000-0000-0000-0000-000000000000}"/>
          </ac:spMkLst>
        </pc:spChg>
        <pc:spChg chg="mod">
          <ac:chgData name="" userId="25b581666da5947b" providerId="LiveId" clId="{EE8A8E11-4F38-45F7-8ED1-1CFE9319D31E}" dt="2024-02-21T13:23:46.714" v="70" actId="1076"/>
          <ac:spMkLst>
            <pc:docMk/>
            <pc:sldMk cId="1102003416" sldId="271"/>
            <ac:spMk id="3" creationId="{00000000-0000-0000-0000-000000000000}"/>
          </ac:spMkLst>
        </pc:spChg>
        <pc:spChg chg="mod">
          <ac:chgData name="" userId="25b581666da5947b" providerId="LiveId" clId="{EE8A8E11-4F38-45F7-8ED1-1CFE9319D31E}" dt="2024-02-21T13:23:51.894" v="71" actId="1076"/>
          <ac:spMkLst>
            <pc:docMk/>
            <pc:sldMk cId="1102003416" sldId="271"/>
            <ac:spMk id="4" creationId="{00000000-0000-0000-0000-000000000000}"/>
          </ac:spMkLst>
        </pc:spChg>
      </pc:sldChg>
      <pc:sldChg chg="modSp">
        <pc:chgData name="" userId="25b581666da5947b" providerId="LiveId" clId="{EE8A8E11-4F38-45F7-8ED1-1CFE9319D31E}" dt="2024-02-21T14:07:02.584" v="171" actId="20577"/>
        <pc:sldMkLst>
          <pc:docMk/>
          <pc:sldMk cId="1861553707" sldId="273"/>
        </pc:sldMkLst>
        <pc:spChg chg="mod">
          <ac:chgData name="" userId="25b581666da5947b" providerId="LiveId" clId="{EE8A8E11-4F38-45F7-8ED1-1CFE9319D31E}" dt="2024-02-21T14:07:02.584" v="171" actId="20577"/>
          <ac:spMkLst>
            <pc:docMk/>
            <pc:sldMk cId="1861553707" sldId="273"/>
            <ac:spMk id="3" creationId="{00000000-0000-0000-0000-000000000000}"/>
          </ac:spMkLst>
        </pc:spChg>
      </pc:sldChg>
      <pc:sldChg chg="modSp">
        <pc:chgData name="" userId="25b581666da5947b" providerId="LiveId" clId="{EE8A8E11-4F38-45F7-8ED1-1CFE9319D31E}" dt="2024-02-21T14:07:15.912" v="172" actId="20577"/>
        <pc:sldMkLst>
          <pc:docMk/>
          <pc:sldMk cId="443900406" sldId="274"/>
        </pc:sldMkLst>
        <pc:spChg chg="mod">
          <ac:chgData name="" userId="25b581666da5947b" providerId="LiveId" clId="{EE8A8E11-4F38-45F7-8ED1-1CFE9319D31E}" dt="2024-02-21T14:07:15.912" v="172" actId="20577"/>
          <ac:spMkLst>
            <pc:docMk/>
            <pc:sldMk cId="443900406" sldId="274"/>
            <ac:spMk id="3" creationId="{00000000-0000-0000-0000-000000000000}"/>
          </ac:spMkLst>
        </pc:spChg>
      </pc:sldChg>
      <pc:sldChg chg="modSp">
        <pc:chgData name="" userId="25b581666da5947b" providerId="LiveId" clId="{EE8A8E11-4F38-45F7-8ED1-1CFE9319D31E}" dt="2024-02-21T14:07:30.523" v="173" actId="20577"/>
        <pc:sldMkLst>
          <pc:docMk/>
          <pc:sldMk cId="2341654853" sldId="279"/>
        </pc:sldMkLst>
        <pc:spChg chg="mod">
          <ac:chgData name="" userId="25b581666da5947b" providerId="LiveId" clId="{EE8A8E11-4F38-45F7-8ED1-1CFE9319D31E}" dt="2024-02-21T14:07:30.523" v="173" actId="20577"/>
          <ac:spMkLst>
            <pc:docMk/>
            <pc:sldMk cId="2341654853" sldId="279"/>
            <ac:spMk id="3" creationId="{00000000-0000-0000-0000-000000000000}"/>
          </ac:spMkLst>
        </pc:spChg>
      </pc:sldChg>
      <pc:sldChg chg="delSp modSp">
        <pc:chgData name="" userId="25b581666da5947b" providerId="LiveId" clId="{EE8A8E11-4F38-45F7-8ED1-1CFE9319D31E}" dt="2024-02-21T14:31:12.248" v="230" actId="20577"/>
        <pc:sldMkLst>
          <pc:docMk/>
          <pc:sldMk cId="2062732850" sldId="294"/>
        </pc:sldMkLst>
        <pc:spChg chg="mod">
          <ac:chgData name="" userId="25b581666da5947b" providerId="LiveId" clId="{EE8A8E11-4F38-45F7-8ED1-1CFE9319D31E}" dt="2024-02-21T14:31:12.248" v="230" actId="20577"/>
          <ac:spMkLst>
            <pc:docMk/>
            <pc:sldMk cId="2062732850" sldId="294"/>
            <ac:spMk id="3" creationId="{00000000-0000-0000-0000-000000000000}"/>
          </ac:spMkLst>
        </pc:spChg>
        <pc:spChg chg="del">
          <ac:chgData name="" userId="25b581666da5947b" providerId="LiveId" clId="{EE8A8E11-4F38-45F7-8ED1-1CFE9319D31E}" dt="2024-02-21T14:30:26.683" v="223" actId="478"/>
          <ac:spMkLst>
            <pc:docMk/>
            <pc:sldMk cId="2062732850" sldId="294"/>
            <ac:spMk id="7" creationId="{00000000-0000-0000-0000-000000000000}"/>
          </ac:spMkLst>
        </pc:spChg>
      </pc:sldChg>
      <pc:sldChg chg="ord">
        <pc:chgData name="" userId="25b581666da5947b" providerId="LiveId" clId="{EE8A8E11-4F38-45F7-8ED1-1CFE9319D31E}" dt="2024-02-21T14:10:03.104" v="191"/>
        <pc:sldMkLst>
          <pc:docMk/>
          <pc:sldMk cId="1633696460" sldId="297"/>
        </pc:sldMkLst>
      </pc:sldChg>
      <pc:sldChg chg="modSp">
        <pc:chgData name="" userId="25b581666da5947b" providerId="LiveId" clId="{EE8A8E11-4F38-45F7-8ED1-1CFE9319D31E}" dt="2024-02-21T14:05:42.656" v="168" actId="207"/>
        <pc:sldMkLst>
          <pc:docMk/>
          <pc:sldMk cId="1584662072" sldId="302"/>
        </pc:sldMkLst>
        <pc:graphicFrameChg chg="mod">
          <ac:chgData name="" userId="25b581666da5947b" providerId="LiveId" clId="{EE8A8E11-4F38-45F7-8ED1-1CFE9319D31E}" dt="2024-02-21T14:05:42.656" v="168" actId="207"/>
          <ac:graphicFrameMkLst>
            <pc:docMk/>
            <pc:sldMk cId="1584662072" sldId="302"/>
            <ac:graphicFrameMk id="4" creationId="{00000000-0000-0000-0000-000000000000}"/>
          </ac:graphicFrameMkLst>
        </pc:graphicFrameChg>
      </pc:sldChg>
      <pc:sldChg chg="modSp">
        <pc:chgData name="" userId="25b581666da5947b" providerId="LiveId" clId="{EE8A8E11-4F38-45F7-8ED1-1CFE9319D31E}" dt="2024-02-21T14:07:53.677" v="175" actId="14100"/>
        <pc:sldMkLst>
          <pc:docMk/>
          <pc:sldMk cId="71748797" sldId="305"/>
        </pc:sldMkLst>
        <pc:spChg chg="mod">
          <ac:chgData name="" userId="25b581666da5947b" providerId="LiveId" clId="{EE8A8E11-4F38-45F7-8ED1-1CFE9319D31E}" dt="2024-02-21T14:07:53.677" v="175" actId="14100"/>
          <ac:spMkLst>
            <pc:docMk/>
            <pc:sldMk cId="71748797" sldId="305"/>
            <ac:spMk id="5" creationId="{B0FBE7A0-CCBB-4C55-B0E3-34D1921663D6}"/>
          </ac:spMkLst>
        </pc:spChg>
      </pc:sldChg>
      <pc:sldChg chg="delSp modSp">
        <pc:chgData name="" userId="25b581666da5947b" providerId="LiveId" clId="{EE8A8E11-4F38-45F7-8ED1-1CFE9319D31E}" dt="2024-02-21T14:26:07.802" v="222" actId="14100"/>
        <pc:sldMkLst>
          <pc:docMk/>
          <pc:sldMk cId="598032049" sldId="306"/>
        </pc:sldMkLst>
        <pc:spChg chg="del mod">
          <ac:chgData name="" userId="25b581666da5947b" providerId="LiveId" clId="{EE8A8E11-4F38-45F7-8ED1-1CFE9319D31E}" dt="2024-02-21T14:25:56.007" v="219" actId="478"/>
          <ac:spMkLst>
            <pc:docMk/>
            <pc:sldMk cId="598032049" sldId="306"/>
            <ac:spMk id="5" creationId="{B5E36691-5A28-4F2D-97FC-A3258E2D1090}"/>
          </ac:spMkLst>
        </pc:spChg>
        <pc:spChg chg="mod">
          <ac:chgData name="" userId="25b581666da5947b" providerId="LiveId" clId="{EE8A8E11-4F38-45F7-8ED1-1CFE9319D31E}" dt="2024-02-21T14:26:07.802" v="222" actId="14100"/>
          <ac:spMkLst>
            <pc:docMk/>
            <pc:sldMk cId="598032049" sldId="306"/>
            <ac:spMk id="7" creationId="{007AE850-5761-4C43-BF16-375E16D35C4E}"/>
          </ac:spMkLst>
        </pc:spChg>
        <pc:picChg chg="mod">
          <ac:chgData name="" userId="25b581666da5947b" providerId="LiveId" clId="{EE8A8E11-4F38-45F7-8ED1-1CFE9319D31E}" dt="2024-02-21T14:26:03.694" v="221" actId="1076"/>
          <ac:picMkLst>
            <pc:docMk/>
            <pc:sldMk cId="598032049" sldId="306"/>
            <ac:picMk id="6" creationId="{B3BE11B3-93B5-4E25-AADC-2A49A720B44E}"/>
          </ac:picMkLst>
        </pc:picChg>
      </pc:sldChg>
      <pc:sldChg chg="modSp">
        <pc:chgData name="" userId="25b581666da5947b" providerId="LiveId" clId="{EE8A8E11-4F38-45F7-8ED1-1CFE9319D31E}" dt="2024-02-21T13:30:35.422" v="94" actId="1076"/>
        <pc:sldMkLst>
          <pc:docMk/>
          <pc:sldMk cId="1337063603" sldId="308"/>
        </pc:sldMkLst>
        <pc:spChg chg="mod">
          <ac:chgData name="" userId="25b581666da5947b" providerId="LiveId" clId="{EE8A8E11-4F38-45F7-8ED1-1CFE9319D31E}" dt="2024-02-21T13:29:09.001" v="92" actId="255"/>
          <ac:spMkLst>
            <pc:docMk/>
            <pc:sldMk cId="1337063603" sldId="308"/>
            <ac:spMk id="5" creationId="{0FDD10F7-5E4F-454E-91F8-CD74B90D0EF7}"/>
          </ac:spMkLst>
        </pc:spChg>
        <pc:spChg chg="mod">
          <ac:chgData name="" userId="25b581666da5947b" providerId="LiveId" clId="{EE8A8E11-4F38-45F7-8ED1-1CFE9319D31E}" dt="2024-02-21T13:30:35.422" v="94" actId="1076"/>
          <ac:spMkLst>
            <pc:docMk/>
            <pc:sldMk cId="1337063603" sldId="308"/>
            <ac:spMk id="6" creationId="{4D4212C3-13F5-4A5F-8864-1E4AC2892C9F}"/>
          </ac:spMkLst>
        </pc:spChg>
        <pc:spChg chg="mod">
          <ac:chgData name="" userId="25b581666da5947b" providerId="LiveId" clId="{EE8A8E11-4F38-45F7-8ED1-1CFE9319D31E}" dt="2024-02-21T13:28:18.342" v="83" actId="255"/>
          <ac:spMkLst>
            <pc:docMk/>
            <pc:sldMk cId="1337063603" sldId="308"/>
            <ac:spMk id="7" creationId="{E066C7DF-6C1B-4C44-8137-62B4C9BFF8CF}"/>
          </ac:spMkLst>
        </pc:spChg>
        <pc:spChg chg="mod">
          <ac:chgData name="" userId="25b581666da5947b" providerId="LiveId" clId="{EE8A8E11-4F38-45F7-8ED1-1CFE9319D31E}" dt="2024-02-21T13:27:49.680" v="78" actId="255"/>
          <ac:spMkLst>
            <pc:docMk/>
            <pc:sldMk cId="1337063603" sldId="308"/>
            <ac:spMk id="8" creationId="{83BA0FED-48A9-4AA4-81A9-C0CDFD973DF6}"/>
          </ac:spMkLst>
        </pc:spChg>
        <pc:graphicFrameChg chg="modGraphic">
          <ac:chgData name="" userId="25b581666da5947b" providerId="LiveId" clId="{EE8A8E11-4F38-45F7-8ED1-1CFE9319D31E}" dt="2024-02-21T13:29:50.652" v="93" actId="207"/>
          <ac:graphicFrameMkLst>
            <pc:docMk/>
            <pc:sldMk cId="1337063603" sldId="308"/>
            <ac:graphicFrameMk id="4" creationId="{335CB67B-6300-480B-83AF-ED5DCB3E1B61}"/>
          </ac:graphicFrameMkLst>
        </pc:graphicFrameChg>
      </pc:sldChg>
      <pc:sldChg chg="modSp add del">
        <pc:chgData name="" userId="25b581666da5947b" providerId="LiveId" clId="{EE8A8E11-4F38-45F7-8ED1-1CFE9319D31E}" dt="2024-02-21T14:02:19.161" v="142" actId="2696"/>
        <pc:sldMkLst>
          <pc:docMk/>
          <pc:sldMk cId="3016420049" sldId="309"/>
        </pc:sldMkLst>
        <pc:spChg chg="mod">
          <ac:chgData name="" userId="25b581666da5947b" providerId="LiveId" clId="{EE8A8E11-4F38-45F7-8ED1-1CFE9319D31E}" dt="2024-02-21T13:33:26.161" v="115" actId="1036"/>
          <ac:spMkLst>
            <pc:docMk/>
            <pc:sldMk cId="3016420049" sldId="309"/>
            <ac:spMk id="3" creationId="{31FE0DAE-5C70-4FC4-8AC6-3E89918996FF}"/>
          </ac:spMkLst>
        </pc:spChg>
        <pc:spChg chg="mod">
          <ac:chgData name="" userId="25b581666da5947b" providerId="LiveId" clId="{EE8A8E11-4F38-45F7-8ED1-1CFE9319D31E}" dt="2024-02-21T13:33:30.125" v="118" actId="1036"/>
          <ac:spMkLst>
            <pc:docMk/>
            <pc:sldMk cId="3016420049" sldId="309"/>
            <ac:spMk id="5" creationId="{C7C911EA-0092-4C3C-B7B2-19A8AEA7BBB1}"/>
          </ac:spMkLst>
        </pc:spChg>
        <pc:spChg chg="mod">
          <ac:chgData name="" userId="25b581666da5947b" providerId="LiveId" clId="{EE8A8E11-4F38-45F7-8ED1-1CFE9319D31E}" dt="2024-02-21T13:33:18.452" v="112" actId="1035"/>
          <ac:spMkLst>
            <pc:docMk/>
            <pc:sldMk cId="3016420049" sldId="309"/>
            <ac:spMk id="6" creationId="{D594A5D2-70FC-45E6-8224-1D9C4ACE73AF}"/>
          </ac:spMkLst>
        </pc:spChg>
        <pc:spChg chg="mod">
          <ac:chgData name="" userId="25b581666da5947b" providerId="LiveId" clId="{EE8A8E11-4F38-45F7-8ED1-1CFE9319D31E}" dt="2024-02-21T13:33:39.653" v="127" actId="1035"/>
          <ac:spMkLst>
            <pc:docMk/>
            <pc:sldMk cId="3016420049" sldId="309"/>
            <ac:spMk id="8" creationId="{40815858-273C-40EC-8AD7-5D3233AE7C3D}"/>
          </ac:spMkLst>
        </pc:spChg>
      </pc:sldChg>
      <pc:sldChg chg="modSp del">
        <pc:chgData name="" userId="25b581666da5947b" providerId="LiveId" clId="{EE8A8E11-4F38-45F7-8ED1-1CFE9319D31E}" dt="2024-02-21T14:04:04.076" v="160" actId="2696"/>
        <pc:sldMkLst>
          <pc:docMk/>
          <pc:sldMk cId="1712465746" sldId="310"/>
        </pc:sldMkLst>
        <pc:spChg chg="mod">
          <ac:chgData name="" userId="25b581666da5947b" providerId="LiveId" clId="{EE8A8E11-4F38-45F7-8ED1-1CFE9319D31E}" dt="2024-02-21T14:03:42.837" v="157"/>
          <ac:spMkLst>
            <pc:docMk/>
            <pc:sldMk cId="1712465746" sldId="310"/>
            <ac:spMk id="3" creationId="{0FBE963D-A778-449B-A1A1-4DEE452A5C66}"/>
          </ac:spMkLst>
        </pc:spChg>
        <pc:spChg chg="mod">
          <ac:chgData name="" userId="25b581666da5947b" providerId="LiveId" clId="{EE8A8E11-4F38-45F7-8ED1-1CFE9319D31E}" dt="2024-02-21T13:34:02.591" v="132" actId="20577"/>
          <ac:spMkLst>
            <pc:docMk/>
            <pc:sldMk cId="1712465746" sldId="310"/>
            <ac:spMk id="11" creationId="{3233BE95-3185-437C-985E-69624C9D2055}"/>
          </ac:spMkLst>
        </pc:spChg>
      </pc:sldChg>
      <pc:sldChg chg="modSp">
        <pc:chgData name="" userId="25b581666da5947b" providerId="LiveId" clId="{EE8A8E11-4F38-45F7-8ED1-1CFE9319D31E}" dt="2024-02-21T14:09:12.570" v="189" actId="313"/>
        <pc:sldMkLst>
          <pc:docMk/>
          <pc:sldMk cId="697837278" sldId="311"/>
        </pc:sldMkLst>
        <pc:spChg chg="mod">
          <ac:chgData name="" userId="25b581666da5947b" providerId="LiveId" clId="{EE8A8E11-4F38-45F7-8ED1-1CFE9319D31E}" dt="2024-02-21T14:03:33.807" v="156" actId="20577"/>
          <ac:spMkLst>
            <pc:docMk/>
            <pc:sldMk cId="697837278" sldId="311"/>
            <ac:spMk id="2" creationId="{376EDC1D-DC86-48B0-9732-170A2EF292C4}"/>
          </ac:spMkLst>
        </pc:spChg>
        <pc:spChg chg="mod">
          <ac:chgData name="" userId="25b581666da5947b" providerId="LiveId" clId="{EE8A8E11-4F38-45F7-8ED1-1CFE9319D31E}" dt="2024-02-21T14:09:12.570" v="189" actId="313"/>
          <ac:spMkLst>
            <pc:docMk/>
            <pc:sldMk cId="697837278" sldId="311"/>
            <ac:spMk id="4" creationId="{F5836FBC-57AD-4DD6-9AA8-8F39DAB58834}"/>
          </ac:spMkLst>
        </pc:spChg>
        <pc:spChg chg="mod">
          <ac:chgData name="" userId="25b581666da5947b" providerId="LiveId" clId="{EE8A8E11-4F38-45F7-8ED1-1CFE9319D31E}" dt="2024-02-21T13:36:26.572" v="136" actId="255"/>
          <ac:spMkLst>
            <pc:docMk/>
            <pc:sldMk cId="697837278" sldId="311"/>
            <ac:spMk id="7" creationId="{70CC861F-BAAA-4A90-91D9-A977A7775E5F}"/>
          </ac:spMkLst>
        </pc:spChg>
      </pc:sldChg>
      <pc:sldChg chg="modSp">
        <pc:chgData name="" userId="25b581666da5947b" providerId="LiveId" clId="{EE8A8E11-4F38-45F7-8ED1-1CFE9319D31E}" dt="2024-02-21T14:33:21.359" v="246" actId="20577"/>
        <pc:sldMkLst>
          <pc:docMk/>
          <pc:sldMk cId="3505022893" sldId="314"/>
        </pc:sldMkLst>
        <pc:spChg chg="mod">
          <ac:chgData name="" userId="25b581666da5947b" providerId="LiveId" clId="{EE8A8E11-4F38-45F7-8ED1-1CFE9319D31E}" dt="2024-02-21T14:33:21.359" v="246" actId="20577"/>
          <ac:spMkLst>
            <pc:docMk/>
            <pc:sldMk cId="3505022893" sldId="314"/>
            <ac:spMk id="3" creationId="{8B03B3B8-1B07-48FB-AC50-B382EBEDCBB8}"/>
          </ac:spMkLst>
        </pc:spChg>
        <pc:spChg chg="mod">
          <ac:chgData name="" userId="25b581666da5947b" providerId="LiveId" clId="{EE8A8E11-4F38-45F7-8ED1-1CFE9319D31E}" dt="2024-02-21T14:25:50.917" v="218" actId="20577"/>
          <ac:spMkLst>
            <pc:docMk/>
            <pc:sldMk cId="3505022893" sldId="314"/>
            <ac:spMk id="4" creationId="{76D2ADE5-0EC9-4EDE-B555-70C94CB2DA5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460AE8-9F3D-4C42-A437-71CCBFA2FDBB}" type="doc">
      <dgm:prSet loTypeId="urn:microsoft.com/office/officeart/2005/8/layout/vProcess5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B69229F-2A05-6B45-BCC9-F852D63A4047}">
      <dgm:prSet custT="1"/>
      <dgm:spPr/>
      <dgm:t>
        <a:bodyPr/>
        <a:lstStyle/>
        <a:p>
          <a:pPr rtl="0"/>
          <a:r>
            <a:rPr lang="en-US" sz="1800" i="1" dirty="0" err="1"/>
            <a:t>Behaviour</a:t>
          </a:r>
          <a:r>
            <a:rPr lang="en-US" sz="1800" i="1" dirty="0"/>
            <a:t> of a person (“A”) towards another person (“B”) is “domestic abuse” if—</a:t>
          </a:r>
          <a:endParaRPr lang="en-US" sz="1800" dirty="0"/>
        </a:p>
      </dgm:t>
    </dgm:pt>
    <dgm:pt modelId="{E8687207-238D-E14F-8AD8-69E2BD1117BA}" type="parTrans" cxnId="{0AF4737E-B8BD-B043-88CB-4C293EACED56}">
      <dgm:prSet/>
      <dgm:spPr/>
      <dgm:t>
        <a:bodyPr/>
        <a:lstStyle/>
        <a:p>
          <a:endParaRPr lang="en-US"/>
        </a:p>
      </dgm:t>
    </dgm:pt>
    <dgm:pt modelId="{72BA14BD-DA1E-0F43-956C-391C61E3889A}" type="sibTrans" cxnId="{0AF4737E-B8BD-B043-88CB-4C293EACED56}">
      <dgm:prSet/>
      <dgm:spPr/>
      <dgm:t>
        <a:bodyPr/>
        <a:lstStyle/>
        <a:p>
          <a:endParaRPr lang="en-US"/>
        </a:p>
      </dgm:t>
    </dgm:pt>
    <dgm:pt modelId="{33C68900-9B4A-7849-9BD2-076C3855107F}">
      <dgm:prSet custT="1"/>
      <dgm:spPr/>
      <dgm:t>
        <a:bodyPr/>
        <a:lstStyle/>
        <a:p>
          <a:pPr rtl="0"/>
          <a:r>
            <a:rPr lang="en-US" sz="1800" i="1" dirty="0"/>
            <a:t>A and B </a:t>
          </a:r>
          <a:r>
            <a:rPr lang="en-US" sz="1800" b="1" i="1" dirty="0">
              <a:solidFill>
                <a:schemeClr val="tx1">
                  <a:lumMod val="85000"/>
                  <a:lumOff val="15000"/>
                </a:schemeClr>
              </a:solidFill>
            </a:rPr>
            <a:t>are each aged 16 or over </a:t>
          </a:r>
          <a:r>
            <a:rPr lang="en-US" sz="1800" i="1" dirty="0"/>
            <a:t>and are personally connected to each other, and the </a:t>
          </a:r>
          <a:r>
            <a:rPr lang="en-US" sz="1800" i="1" dirty="0" err="1"/>
            <a:t>behaviour</a:t>
          </a:r>
          <a:r>
            <a:rPr lang="en-US" sz="1800" i="1" dirty="0"/>
            <a:t> is abusive.  </a:t>
          </a:r>
          <a:endParaRPr lang="en-US" sz="1800" dirty="0"/>
        </a:p>
      </dgm:t>
    </dgm:pt>
    <dgm:pt modelId="{ACCD3167-DFCF-1E45-AB9C-A69C96E7723D}" type="parTrans" cxnId="{1AF79388-3A12-7B42-8C0D-9289F01DA8CF}">
      <dgm:prSet/>
      <dgm:spPr/>
      <dgm:t>
        <a:bodyPr/>
        <a:lstStyle/>
        <a:p>
          <a:endParaRPr lang="en-US"/>
        </a:p>
      </dgm:t>
    </dgm:pt>
    <dgm:pt modelId="{B483ACEB-8749-A145-95D5-A741AB1F7EEC}" type="sibTrans" cxnId="{1AF79388-3A12-7B42-8C0D-9289F01DA8CF}">
      <dgm:prSet/>
      <dgm:spPr/>
      <dgm:t>
        <a:bodyPr/>
        <a:lstStyle/>
        <a:p>
          <a:endParaRPr lang="en-US"/>
        </a:p>
      </dgm:t>
    </dgm:pt>
    <dgm:pt modelId="{7F3EC36B-7788-A741-B9E3-669260FB6099}">
      <dgm:prSet custT="1"/>
      <dgm:spPr/>
      <dgm:t>
        <a:bodyPr/>
        <a:lstStyle/>
        <a:p>
          <a:pPr rtl="0"/>
          <a:r>
            <a:rPr lang="en-US" sz="1800" i="1" dirty="0" err="1"/>
            <a:t>Behaviour</a:t>
          </a:r>
          <a:r>
            <a:rPr lang="en-US" sz="1800" i="1" dirty="0"/>
            <a:t> is “abusive” if it consists of any of the following— physical or sexual abuse; violent or threatening </a:t>
          </a:r>
          <a:r>
            <a:rPr lang="en-US" sz="1800" i="1" dirty="0" err="1"/>
            <a:t>behaviour</a:t>
          </a:r>
          <a:r>
            <a:rPr lang="en-US" sz="1800" i="1" dirty="0"/>
            <a:t>; controlling or coercive </a:t>
          </a:r>
          <a:r>
            <a:rPr lang="en-US" sz="1800" i="1" dirty="0" err="1"/>
            <a:t>behaviour</a:t>
          </a:r>
          <a:r>
            <a:rPr lang="en-US" sz="1800" i="1" dirty="0"/>
            <a:t>, economic abuse (see subsection); psychological, emotional or other abuse; and it does not matter whether the </a:t>
          </a:r>
          <a:r>
            <a:rPr lang="en-US" sz="1800" i="1" dirty="0" err="1"/>
            <a:t>behaviour</a:t>
          </a:r>
          <a:r>
            <a:rPr lang="en-US" sz="1800" i="1" dirty="0"/>
            <a:t> consists of a single incident or a course of conduct</a:t>
          </a:r>
          <a:r>
            <a:rPr lang="en-US" sz="1300" i="1" dirty="0"/>
            <a:t>. </a:t>
          </a:r>
          <a:endParaRPr lang="en-US" sz="1300" dirty="0"/>
        </a:p>
      </dgm:t>
    </dgm:pt>
    <dgm:pt modelId="{47B34CDA-2A61-C04B-84BD-1980A6481C11}" type="parTrans" cxnId="{9E362EFD-E067-0A4D-970B-618704C819F9}">
      <dgm:prSet/>
      <dgm:spPr/>
      <dgm:t>
        <a:bodyPr/>
        <a:lstStyle/>
        <a:p>
          <a:endParaRPr lang="en-US"/>
        </a:p>
      </dgm:t>
    </dgm:pt>
    <dgm:pt modelId="{CEDFF16B-9333-6841-8F6F-655B0FA03BC5}" type="sibTrans" cxnId="{9E362EFD-E067-0A4D-970B-618704C819F9}">
      <dgm:prSet/>
      <dgm:spPr/>
      <dgm:t>
        <a:bodyPr/>
        <a:lstStyle/>
        <a:p>
          <a:endParaRPr lang="en-US"/>
        </a:p>
      </dgm:t>
    </dgm:pt>
    <dgm:pt modelId="{C41D1AEA-D0D6-774B-A6D3-D6C3EAF878EA}">
      <dgm:prSet/>
      <dgm:spPr/>
      <dgm:t>
        <a:bodyPr/>
        <a:lstStyle/>
        <a:p>
          <a:pPr rtl="0"/>
          <a:r>
            <a:rPr lang="en-US" i="1" dirty="0"/>
            <a:t>“Economic abuse” means any </a:t>
          </a:r>
          <a:r>
            <a:rPr lang="en-US" i="1" dirty="0" err="1"/>
            <a:t>behaviour</a:t>
          </a:r>
          <a:r>
            <a:rPr lang="en-US" i="1" dirty="0"/>
            <a:t> that has a substantial adverse effect on B’s ability to— acquire, use or maintain money or other property, or obtain goods or services. </a:t>
          </a:r>
          <a:endParaRPr lang="en-US" dirty="0"/>
        </a:p>
      </dgm:t>
    </dgm:pt>
    <dgm:pt modelId="{D35892DC-8FA4-0B40-B85D-7C7E9C3A1E04}" type="parTrans" cxnId="{04DC0C42-B128-B547-80D7-480E5F5125DD}">
      <dgm:prSet/>
      <dgm:spPr/>
      <dgm:t>
        <a:bodyPr/>
        <a:lstStyle/>
        <a:p>
          <a:endParaRPr lang="en-US"/>
        </a:p>
      </dgm:t>
    </dgm:pt>
    <dgm:pt modelId="{8EA0FA9A-AB9C-0E4E-BE66-EA5B1E2BC315}" type="sibTrans" cxnId="{04DC0C42-B128-B547-80D7-480E5F5125DD}">
      <dgm:prSet/>
      <dgm:spPr/>
      <dgm:t>
        <a:bodyPr/>
        <a:lstStyle/>
        <a:p>
          <a:endParaRPr lang="en-US"/>
        </a:p>
      </dgm:t>
    </dgm:pt>
    <dgm:pt modelId="{98B8CBDE-3903-CF4C-81D2-02A08B96F648}">
      <dgm:prSet/>
      <dgm:spPr/>
      <dgm:t>
        <a:bodyPr/>
        <a:lstStyle/>
        <a:p>
          <a:pPr rtl="0"/>
          <a:r>
            <a:rPr lang="en-US" i="1" dirty="0"/>
            <a:t>For the purposes of this Act A’s </a:t>
          </a:r>
          <a:r>
            <a:rPr lang="en-US" i="1" dirty="0" err="1"/>
            <a:t>behaviour</a:t>
          </a:r>
          <a:r>
            <a:rPr lang="en-US" i="1" dirty="0"/>
            <a:t> may be </a:t>
          </a:r>
          <a:r>
            <a:rPr lang="en-US" i="1" dirty="0" err="1"/>
            <a:t>behaviour</a:t>
          </a:r>
          <a:r>
            <a:rPr lang="en-US" i="1" dirty="0"/>
            <a:t> “towards” B despite the fact that it consists of conduct directed at another person </a:t>
          </a:r>
          <a:r>
            <a:rPr lang="en-US" i="1" dirty="0">
              <a:solidFill>
                <a:schemeClr val="bg1"/>
              </a:solidFill>
            </a:rPr>
            <a:t>(</a:t>
          </a:r>
          <a:r>
            <a:rPr lang="en-US" b="1" i="1" dirty="0">
              <a:solidFill>
                <a:schemeClr val="bg1"/>
              </a:solidFill>
            </a:rPr>
            <a:t>for example, B’s child</a:t>
          </a:r>
          <a:r>
            <a:rPr lang="en-US" i="1" dirty="0">
              <a:solidFill>
                <a:schemeClr val="bg1"/>
              </a:solidFill>
            </a:rPr>
            <a:t>).</a:t>
          </a:r>
          <a:endParaRPr lang="en-US" dirty="0">
            <a:solidFill>
              <a:schemeClr val="bg1"/>
            </a:solidFill>
          </a:endParaRPr>
        </a:p>
      </dgm:t>
    </dgm:pt>
    <dgm:pt modelId="{E978B96C-81BF-5F49-BA95-E6AACC71B1A0}" type="parTrans" cxnId="{B326CF20-CD8F-7B49-9B97-F779CA46B246}">
      <dgm:prSet/>
      <dgm:spPr/>
      <dgm:t>
        <a:bodyPr/>
        <a:lstStyle/>
        <a:p>
          <a:endParaRPr lang="en-US"/>
        </a:p>
      </dgm:t>
    </dgm:pt>
    <dgm:pt modelId="{F4697B56-8488-054D-A778-1BB7EC7C3336}" type="sibTrans" cxnId="{B326CF20-CD8F-7B49-9B97-F779CA46B246}">
      <dgm:prSet/>
      <dgm:spPr/>
      <dgm:t>
        <a:bodyPr/>
        <a:lstStyle/>
        <a:p>
          <a:endParaRPr lang="en-US"/>
        </a:p>
      </dgm:t>
    </dgm:pt>
    <dgm:pt modelId="{5ECDC968-2944-884A-9390-CAE0210C5E35}" type="pres">
      <dgm:prSet presAssocID="{0B460AE8-9F3D-4C42-A437-71CCBFA2FDBB}" presName="outerComposite" presStyleCnt="0">
        <dgm:presLayoutVars>
          <dgm:chMax val="5"/>
          <dgm:dir/>
          <dgm:resizeHandles val="exact"/>
        </dgm:presLayoutVars>
      </dgm:prSet>
      <dgm:spPr/>
    </dgm:pt>
    <dgm:pt modelId="{4B0DF457-C632-F643-9B10-58D7CD7EF814}" type="pres">
      <dgm:prSet presAssocID="{0B460AE8-9F3D-4C42-A437-71CCBFA2FDBB}" presName="dummyMaxCanvas" presStyleCnt="0">
        <dgm:presLayoutVars/>
      </dgm:prSet>
      <dgm:spPr/>
    </dgm:pt>
    <dgm:pt modelId="{613012FC-82CB-3541-BDF1-6682B78F1CB4}" type="pres">
      <dgm:prSet presAssocID="{0B460AE8-9F3D-4C42-A437-71CCBFA2FDBB}" presName="FiveNodes_1" presStyleLbl="node1" presStyleIdx="0" presStyleCnt="5" custScaleY="62304" custLinFactNeighborX="9407" custLinFactNeighborY="-8584">
        <dgm:presLayoutVars>
          <dgm:bulletEnabled val="1"/>
        </dgm:presLayoutVars>
      </dgm:prSet>
      <dgm:spPr/>
    </dgm:pt>
    <dgm:pt modelId="{84500F1E-3BAC-E84B-AE07-23EB85B82EAC}" type="pres">
      <dgm:prSet presAssocID="{0B460AE8-9F3D-4C42-A437-71CCBFA2FDBB}" presName="FiveNodes_2" presStyleLbl="node1" presStyleIdx="1" presStyleCnt="5" custScaleY="71979" custLinFactNeighborX="1940" custLinFactNeighborY="-51626">
        <dgm:presLayoutVars>
          <dgm:bulletEnabled val="1"/>
        </dgm:presLayoutVars>
      </dgm:prSet>
      <dgm:spPr/>
    </dgm:pt>
    <dgm:pt modelId="{6C40225F-C3CE-C04A-A9AD-041E35557F21}" type="pres">
      <dgm:prSet presAssocID="{0B460AE8-9F3D-4C42-A437-71CCBFA2FDBB}" presName="FiveNodes_3" presStyleLbl="node1" presStyleIdx="2" presStyleCnt="5" custScaleX="101802" custScaleY="157811" custLinFactNeighborX="-4921" custLinFactNeighborY="-41260">
        <dgm:presLayoutVars>
          <dgm:bulletEnabled val="1"/>
        </dgm:presLayoutVars>
      </dgm:prSet>
      <dgm:spPr/>
    </dgm:pt>
    <dgm:pt modelId="{2BD062D6-351B-5540-895A-14ECD1B4237B}" type="pres">
      <dgm:prSet presAssocID="{0B460AE8-9F3D-4C42-A437-71CCBFA2FDBB}" presName="FiveNodes_4" presStyleLbl="node1" presStyleIdx="3" presStyleCnt="5" custLinFactNeighborX="-12692" custLinFactNeighborY="-16394">
        <dgm:presLayoutVars>
          <dgm:bulletEnabled val="1"/>
        </dgm:presLayoutVars>
      </dgm:prSet>
      <dgm:spPr/>
    </dgm:pt>
    <dgm:pt modelId="{6F40C46A-31B6-C14B-9D98-92B20E0B62B4}" type="pres">
      <dgm:prSet presAssocID="{0B460AE8-9F3D-4C42-A437-71CCBFA2FDBB}" presName="FiveNodes_5" presStyleLbl="node1" presStyleIdx="4" presStyleCnt="5" custLinFactNeighborX="-20311" custLinFactNeighborY="-23188">
        <dgm:presLayoutVars>
          <dgm:bulletEnabled val="1"/>
        </dgm:presLayoutVars>
      </dgm:prSet>
      <dgm:spPr/>
    </dgm:pt>
    <dgm:pt modelId="{A5F0D935-F857-4E47-B963-03BD33883007}" type="pres">
      <dgm:prSet presAssocID="{0B460AE8-9F3D-4C42-A437-71CCBFA2FDBB}" presName="FiveConn_1-2" presStyleLbl="fgAccFollowNode1" presStyleIdx="0" presStyleCnt="4" custLinFactNeighborX="47851" custLinFactNeighborY="-22561">
        <dgm:presLayoutVars>
          <dgm:bulletEnabled val="1"/>
        </dgm:presLayoutVars>
      </dgm:prSet>
      <dgm:spPr/>
    </dgm:pt>
    <dgm:pt modelId="{4DB60789-F265-C94B-947E-FA1764ECB6D0}" type="pres">
      <dgm:prSet presAssocID="{0B460AE8-9F3D-4C42-A437-71CCBFA2FDBB}" presName="FiveConn_2-3" presStyleLbl="fgAccFollowNode1" presStyleIdx="1" presStyleCnt="4" custLinFactNeighborX="-18168" custLinFactNeighborY="-66107">
        <dgm:presLayoutVars>
          <dgm:bulletEnabled val="1"/>
        </dgm:presLayoutVars>
      </dgm:prSet>
      <dgm:spPr/>
    </dgm:pt>
    <dgm:pt modelId="{7D143B26-D434-4B4C-AE7F-9C6FDBA25E4F}" type="pres">
      <dgm:prSet presAssocID="{0B460AE8-9F3D-4C42-A437-71CCBFA2FDBB}" presName="FiveConn_3-4" presStyleLbl="fgAccFollowNode1" presStyleIdx="2" presStyleCnt="4" custLinFactNeighborX="-80930" custLinFactNeighborY="9095">
        <dgm:presLayoutVars>
          <dgm:bulletEnabled val="1"/>
        </dgm:presLayoutVars>
      </dgm:prSet>
      <dgm:spPr/>
    </dgm:pt>
    <dgm:pt modelId="{D95BCDB5-4A9C-1C4E-AE27-8010799160EB}" type="pres">
      <dgm:prSet presAssocID="{0B460AE8-9F3D-4C42-A437-71CCBFA2FDBB}" presName="FiveConn_4-5" presStyleLbl="fgAccFollowNode1" presStyleIdx="3" presStyleCnt="4" custLinFactX="-43691" custLinFactNeighborX="-100000" custLinFactNeighborY="-10634">
        <dgm:presLayoutVars>
          <dgm:bulletEnabled val="1"/>
        </dgm:presLayoutVars>
      </dgm:prSet>
      <dgm:spPr/>
    </dgm:pt>
    <dgm:pt modelId="{6A421305-5297-2044-AFDC-7F0719F97647}" type="pres">
      <dgm:prSet presAssocID="{0B460AE8-9F3D-4C42-A437-71CCBFA2FDBB}" presName="FiveNodes_1_text" presStyleLbl="node1" presStyleIdx="4" presStyleCnt="5">
        <dgm:presLayoutVars>
          <dgm:bulletEnabled val="1"/>
        </dgm:presLayoutVars>
      </dgm:prSet>
      <dgm:spPr/>
    </dgm:pt>
    <dgm:pt modelId="{40BC38E7-D50A-D84E-B44A-B02C090F0E1A}" type="pres">
      <dgm:prSet presAssocID="{0B460AE8-9F3D-4C42-A437-71CCBFA2FDBB}" presName="FiveNodes_2_text" presStyleLbl="node1" presStyleIdx="4" presStyleCnt="5">
        <dgm:presLayoutVars>
          <dgm:bulletEnabled val="1"/>
        </dgm:presLayoutVars>
      </dgm:prSet>
      <dgm:spPr/>
    </dgm:pt>
    <dgm:pt modelId="{AB486366-B034-3F42-9494-0EAE64A708FA}" type="pres">
      <dgm:prSet presAssocID="{0B460AE8-9F3D-4C42-A437-71CCBFA2FDBB}" presName="FiveNodes_3_text" presStyleLbl="node1" presStyleIdx="4" presStyleCnt="5">
        <dgm:presLayoutVars>
          <dgm:bulletEnabled val="1"/>
        </dgm:presLayoutVars>
      </dgm:prSet>
      <dgm:spPr/>
    </dgm:pt>
    <dgm:pt modelId="{4A2FD3D1-CF16-1D4B-9B4E-A175C90ED1CB}" type="pres">
      <dgm:prSet presAssocID="{0B460AE8-9F3D-4C42-A437-71CCBFA2FDBB}" presName="FiveNodes_4_text" presStyleLbl="node1" presStyleIdx="4" presStyleCnt="5">
        <dgm:presLayoutVars>
          <dgm:bulletEnabled val="1"/>
        </dgm:presLayoutVars>
      </dgm:prSet>
      <dgm:spPr/>
    </dgm:pt>
    <dgm:pt modelId="{A1983A25-692B-434C-8A69-A0754C93886A}" type="pres">
      <dgm:prSet presAssocID="{0B460AE8-9F3D-4C42-A437-71CCBFA2FDBB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DE62E605-D0C4-BF41-BD2E-70F3BCFC14BA}" type="presOf" srcId="{98B8CBDE-3903-CF4C-81D2-02A08B96F648}" destId="{6F40C46A-31B6-C14B-9D98-92B20E0B62B4}" srcOrd="0" destOrd="0" presId="urn:microsoft.com/office/officeart/2005/8/layout/vProcess5"/>
    <dgm:cxn modelId="{BB8A1109-8D2A-4D44-8D3F-4CE321BBA253}" type="presOf" srcId="{FB69229F-2A05-6B45-BCC9-F852D63A4047}" destId="{6A421305-5297-2044-AFDC-7F0719F97647}" srcOrd="1" destOrd="0" presId="urn:microsoft.com/office/officeart/2005/8/layout/vProcess5"/>
    <dgm:cxn modelId="{07B5DE12-58A1-2F42-BE0B-EA85F6235F57}" type="presOf" srcId="{CEDFF16B-9333-6841-8F6F-655B0FA03BC5}" destId="{7D143B26-D434-4B4C-AE7F-9C6FDBA25E4F}" srcOrd="0" destOrd="0" presId="urn:microsoft.com/office/officeart/2005/8/layout/vProcess5"/>
    <dgm:cxn modelId="{7EBFC914-BE51-0849-83ED-065F9A9112B0}" type="presOf" srcId="{8EA0FA9A-AB9C-0E4E-BE66-EA5B1E2BC315}" destId="{D95BCDB5-4A9C-1C4E-AE27-8010799160EB}" srcOrd="0" destOrd="0" presId="urn:microsoft.com/office/officeart/2005/8/layout/vProcess5"/>
    <dgm:cxn modelId="{B326CF20-CD8F-7B49-9B97-F779CA46B246}" srcId="{0B460AE8-9F3D-4C42-A437-71CCBFA2FDBB}" destId="{98B8CBDE-3903-CF4C-81D2-02A08B96F648}" srcOrd="4" destOrd="0" parTransId="{E978B96C-81BF-5F49-BA95-E6AACC71B1A0}" sibTransId="{F4697B56-8488-054D-A778-1BB7EC7C3336}"/>
    <dgm:cxn modelId="{48BCB526-81C3-1640-8741-345E72CF32F5}" type="presOf" srcId="{C41D1AEA-D0D6-774B-A6D3-D6C3EAF878EA}" destId="{2BD062D6-351B-5540-895A-14ECD1B4237B}" srcOrd="0" destOrd="0" presId="urn:microsoft.com/office/officeart/2005/8/layout/vProcess5"/>
    <dgm:cxn modelId="{04DC0C42-B128-B547-80D7-480E5F5125DD}" srcId="{0B460AE8-9F3D-4C42-A437-71CCBFA2FDBB}" destId="{C41D1AEA-D0D6-774B-A6D3-D6C3EAF878EA}" srcOrd="3" destOrd="0" parTransId="{D35892DC-8FA4-0B40-B85D-7C7E9C3A1E04}" sibTransId="{8EA0FA9A-AB9C-0E4E-BE66-EA5B1E2BC315}"/>
    <dgm:cxn modelId="{CE86FA73-C730-ED4E-B20A-A8C601543388}" type="presOf" srcId="{FB69229F-2A05-6B45-BCC9-F852D63A4047}" destId="{613012FC-82CB-3541-BDF1-6682B78F1CB4}" srcOrd="0" destOrd="0" presId="urn:microsoft.com/office/officeart/2005/8/layout/vProcess5"/>
    <dgm:cxn modelId="{6FB80178-C15A-2F4C-82FD-3C5F0FC322F0}" type="presOf" srcId="{7F3EC36B-7788-A741-B9E3-669260FB6099}" destId="{AB486366-B034-3F42-9494-0EAE64A708FA}" srcOrd="1" destOrd="0" presId="urn:microsoft.com/office/officeart/2005/8/layout/vProcess5"/>
    <dgm:cxn modelId="{0AF4737E-B8BD-B043-88CB-4C293EACED56}" srcId="{0B460AE8-9F3D-4C42-A437-71CCBFA2FDBB}" destId="{FB69229F-2A05-6B45-BCC9-F852D63A4047}" srcOrd="0" destOrd="0" parTransId="{E8687207-238D-E14F-8AD8-69E2BD1117BA}" sibTransId="{72BA14BD-DA1E-0F43-956C-391C61E3889A}"/>
    <dgm:cxn modelId="{D358C47E-FFB9-9247-9E07-33492967794F}" type="presOf" srcId="{C41D1AEA-D0D6-774B-A6D3-D6C3EAF878EA}" destId="{4A2FD3D1-CF16-1D4B-9B4E-A175C90ED1CB}" srcOrd="1" destOrd="0" presId="urn:microsoft.com/office/officeart/2005/8/layout/vProcess5"/>
    <dgm:cxn modelId="{1AF79388-3A12-7B42-8C0D-9289F01DA8CF}" srcId="{0B460AE8-9F3D-4C42-A437-71CCBFA2FDBB}" destId="{33C68900-9B4A-7849-9BD2-076C3855107F}" srcOrd="1" destOrd="0" parTransId="{ACCD3167-DFCF-1E45-AB9C-A69C96E7723D}" sibTransId="{B483ACEB-8749-A145-95D5-A741AB1F7EEC}"/>
    <dgm:cxn modelId="{E962568E-A996-8449-B900-D47305B0DD08}" type="presOf" srcId="{33C68900-9B4A-7849-9BD2-076C3855107F}" destId="{40BC38E7-D50A-D84E-B44A-B02C090F0E1A}" srcOrd="1" destOrd="0" presId="urn:microsoft.com/office/officeart/2005/8/layout/vProcess5"/>
    <dgm:cxn modelId="{B2E1568F-5755-6D4F-8AF5-B46C86BAB7C9}" type="presOf" srcId="{0B460AE8-9F3D-4C42-A437-71CCBFA2FDBB}" destId="{5ECDC968-2944-884A-9390-CAE0210C5E35}" srcOrd="0" destOrd="0" presId="urn:microsoft.com/office/officeart/2005/8/layout/vProcess5"/>
    <dgm:cxn modelId="{05F01B93-759E-C141-8AE1-7528906289E3}" type="presOf" srcId="{98B8CBDE-3903-CF4C-81D2-02A08B96F648}" destId="{A1983A25-692B-434C-8A69-A0754C93886A}" srcOrd="1" destOrd="0" presId="urn:microsoft.com/office/officeart/2005/8/layout/vProcess5"/>
    <dgm:cxn modelId="{EC55F2B0-8BCE-C945-9452-49B78DBD39C8}" type="presOf" srcId="{7F3EC36B-7788-A741-B9E3-669260FB6099}" destId="{6C40225F-C3CE-C04A-A9AD-041E35557F21}" srcOrd="0" destOrd="0" presId="urn:microsoft.com/office/officeart/2005/8/layout/vProcess5"/>
    <dgm:cxn modelId="{FF1F9ECC-8083-A04A-983C-416306B4A6DA}" type="presOf" srcId="{33C68900-9B4A-7849-9BD2-076C3855107F}" destId="{84500F1E-3BAC-E84B-AE07-23EB85B82EAC}" srcOrd="0" destOrd="0" presId="urn:microsoft.com/office/officeart/2005/8/layout/vProcess5"/>
    <dgm:cxn modelId="{CD3ADDCF-CBB1-2341-ACF0-60F09CEA92C9}" type="presOf" srcId="{B483ACEB-8749-A145-95D5-A741AB1F7EEC}" destId="{4DB60789-F265-C94B-947E-FA1764ECB6D0}" srcOrd="0" destOrd="0" presId="urn:microsoft.com/office/officeart/2005/8/layout/vProcess5"/>
    <dgm:cxn modelId="{08C588F4-2757-A84E-A08C-394388290434}" type="presOf" srcId="{72BA14BD-DA1E-0F43-956C-391C61E3889A}" destId="{A5F0D935-F857-4E47-B963-03BD33883007}" srcOrd="0" destOrd="0" presId="urn:microsoft.com/office/officeart/2005/8/layout/vProcess5"/>
    <dgm:cxn modelId="{9E362EFD-E067-0A4D-970B-618704C819F9}" srcId="{0B460AE8-9F3D-4C42-A437-71CCBFA2FDBB}" destId="{7F3EC36B-7788-A741-B9E3-669260FB6099}" srcOrd="2" destOrd="0" parTransId="{47B34CDA-2A61-C04B-84BD-1980A6481C11}" sibTransId="{CEDFF16B-9333-6841-8F6F-655B0FA03BC5}"/>
    <dgm:cxn modelId="{4A76218C-E0FA-3149-BFAB-AE279D46AB1E}" type="presParOf" srcId="{5ECDC968-2944-884A-9390-CAE0210C5E35}" destId="{4B0DF457-C632-F643-9B10-58D7CD7EF814}" srcOrd="0" destOrd="0" presId="urn:microsoft.com/office/officeart/2005/8/layout/vProcess5"/>
    <dgm:cxn modelId="{4BADF359-BEDB-5648-8B3B-6D325DAE1AF8}" type="presParOf" srcId="{5ECDC968-2944-884A-9390-CAE0210C5E35}" destId="{613012FC-82CB-3541-BDF1-6682B78F1CB4}" srcOrd="1" destOrd="0" presId="urn:microsoft.com/office/officeart/2005/8/layout/vProcess5"/>
    <dgm:cxn modelId="{E274B4BD-4E20-7243-9D7F-DF5490CD9438}" type="presParOf" srcId="{5ECDC968-2944-884A-9390-CAE0210C5E35}" destId="{84500F1E-3BAC-E84B-AE07-23EB85B82EAC}" srcOrd="2" destOrd="0" presId="urn:microsoft.com/office/officeart/2005/8/layout/vProcess5"/>
    <dgm:cxn modelId="{4765D18F-80FA-7044-BB51-1D60B43FC614}" type="presParOf" srcId="{5ECDC968-2944-884A-9390-CAE0210C5E35}" destId="{6C40225F-C3CE-C04A-A9AD-041E35557F21}" srcOrd="3" destOrd="0" presId="urn:microsoft.com/office/officeart/2005/8/layout/vProcess5"/>
    <dgm:cxn modelId="{920850D4-CFCD-3347-BBFD-736A2C1B1DF6}" type="presParOf" srcId="{5ECDC968-2944-884A-9390-CAE0210C5E35}" destId="{2BD062D6-351B-5540-895A-14ECD1B4237B}" srcOrd="4" destOrd="0" presId="urn:microsoft.com/office/officeart/2005/8/layout/vProcess5"/>
    <dgm:cxn modelId="{387E6AB2-99C3-9945-9A77-B26325E941B3}" type="presParOf" srcId="{5ECDC968-2944-884A-9390-CAE0210C5E35}" destId="{6F40C46A-31B6-C14B-9D98-92B20E0B62B4}" srcOrd="5" destOrd="0" presId="urn:microsoft.com/office/officeart/2005/8/layout/vProcess5"/>
    <dgm:cxn modelId="{51108A05-ED92-D24A-8D69-BCAA7F5C7937}" type="presParOf" srcId="{5ECDC968-2944-884A-9390-CAE0210C5E35}" destId="{A5F0D935-F857-4E47-B963-03BD33883007}" srcOrd="6" destOrd="0" presId="urn:microsoft.com/office/officeart/2005/8/layout/vProcess5"/>
    <dgm:cxn modelId="{8B5A00D8-DDA4-614D-AF31-81BB08145E3E}" type="presParOf" srcId="{5ECDC968-2944-884A-9390-CAE0210C5E35}" destId="{4DB60789-F265-C94B-947E-FA1764ECB6D0}" srcOrd="7" destOrd="0" presId="urn:microsoft.com/office/officeart/2005/8/layout/vProcess5"/>
    <dgm:cxn modelId="{A98B1127-BB92-4343-B57E-3521A3F3E478}" type="presParOf" srcId="{5ECDC968-2944-884A-9390-CAE0210C5E35}" destId="{7D143B26-D434-4B4C-AE7F-9C6FDBA25E4F}" srcOrd="8" destOrd="0" presId="urn:microsoft.com/office/officeart/2005/8/layout/vProcess5"/>
    <dgm:cxn modelId="{93B99A90-EF96-C44B-A146-2AE5C752D8AE}" type="presParOf" srcId="{5ECDC968-2944-884A-9390-CAE0210C5E35}" destId="{D95BCDB5-4A9C-1C4E-AE27-8010799160EB}" srcOrd="9" destOrd="0" presId="urn:microsoft.com/office/officeart/2005/8/layout/vProcess5"/>
    <dgm:cxn modelId="{268F60DA-2ED3-024E-A4A2-62FFD70602BF}" type="presParOf" srcId="{5ECDC968-2944-884A-9390-CAE0210C5E35}" destId="{6A421305-5297-2044-AFDC-7F0719F97647}" srcOrd="10" destOrd="0" presId="urn:microsoft.com/office/officeart/2005/8/layout/vProcess5"/>
    <dgm:cxn modelId="{DB7B9409-18D2-A144-BFD0-574821A08F68}" type="presParOf" srcId="{5ECDC968-2944-884A-9390-CAE0210C5E35}" destId="{40BC38E7-D50A-D84E-B44A-B02C090F0E1A}" srcOrd="11" destOrd="0" presId="urn:microsoft.com/office/officeart/2005/8/layout/vProcess5"/>
    <dgm:cxn modelId="{A62014DC-A17F-DE43-B3CC-5C56103F3BAD}" type="presParOf" srcId="{5ECDC968-2944-884A-9390-CAE0210C5E35}" destId="{AB486366-B034-3F42-9494-0EAE64A708FA}" srcOrd="12" destOrd="0" presId="urn:microsoft.com/office/officeart/2005/8/layout/vProcess5"/>
    <dgm:cxn modelId="{9DF37D99-4B16-BE44-99B3-23EFDEB8F7D7}" type="presParOf" srcId="{5ECDC968-2944-884A-9390-CAE0210C5E35}" destId="{4A2FD3D1-CF16-1D4B-9B4E-A175C90ED1CB}" srcOrd="13" destOrd="0" presId="urn:microsoft.com/office/officeart/2005/8/layout/vProcess5"/>
    <dgm:cxn modelId="{42FDCFF3-49ED-0843-9503-C092C9E1E7EC}" type="presParOf" srcId="{5ECDC968-2944-884A-9390-CAE0210C5E35}" destId="{A1983A25-692B-434C-8A69-A0754C93886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012FC-82CB-3541-BDF1-6682B78F1CB4}">
      <dsp:nvSpPr>
        <dsp:cNvPr id="0" name=""/>
        <dsp:cNvSpPr/>
      </dsp:nvSpPr>
      <dsp:spPr>
        <a:xfrm>
          <a:off x="616223" y="118075"/>
          <a:ext cx="6550691" cy="716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i="1" kern="1200" dirty="0" err="1"/>
            <a:t>Behaviour</a:t>
          </a:r>
          <a:r>
            <a:rPr lang="en-US" sz="1800" i="1" kern="1200" dirty="0"/>
            <a:t> of a person (“A”) towards another person (“B”) is “domestic abuse” if—</a:t>
          </a:r>
          <a:endParaRPr lang="en-US" sz="1800" kern="1200" dirty="0"/>
        </a:p>
      </dsp:txBody>
      <dsp:txXfrm>
        <a:off x="637215" y="139067"/>
        <a:ext cx="5200146" cy="674750"/>
      </dsp:txXfrm>
    </dsp:sp>
    <dsp:sp modelId="{84500F1E-3BAC-E84B-AE07-23EB85B82EAC}">
      <dsp:nvSpPr>
        <dsp:cNvPr id="0" name=""/>
        <dsp:cNvSpPr/>
      </dsp:nvSpPr>
      <dsp:spPr>
        <a:xfrm>
          <a:off x="616258" y="877436"/>
          <a:ext cx="6550691" cy="8280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777139"/>
                <a:satOff val="-11497"/>
                <a:lumOff val="2157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777139"/>
                <a:satOff val="-11497"/>
                <a:lumOff val="2157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777139"/>
                <a:satOff val="-11497"/>
                <a:lumOff val="2157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i="1" kern="1200" dirty="0"/>
            <a:t>A and B </a:t>
          </a:r>
          <a:r>
            <a:rPr lang="en-US" sz="1800" b="1" i="1" kern="1200" dirty="0">
              <a:solidFill>
                <a:schemeClr val="tx1">
                  <a:lumMod val="85000"/>
                  <a:lumOff val="15000"/>
                </a:schemeClr>
              </a:solidFill>
            </a:rPr>
            <a:t>are each aged 16 or over </a:t>
          </a:r>
          <a:r>
            <a:rPr lang="en-US" sz="1800" i="1" kern="1200" dirty="0"/>
            <a:t>and are personally connected to each other, and the </a:t>
          </a:r>
          <a:r>
            <a:rPr lang="en-US" sz="1800" i="1" kern="1200" dirty="0" err="1"/>
            <a:t>behaviour</a:t>
          </a:r>
          <a:r>
            <a:rPr lang="en-US" sz="1800" i="1" kern="1200" dirty="0"/>
            <a:t> is abusive.  </a:t>
          </a:r>
          <a:endParaRPr lang="en-US" sz="1800" kern="1200" dirty="0"/>
        </a:p>
      </dsp:txBody>
      <dsp:txXfrm>
        <a:off x="640510" y="901688"/>
        <a:ext cx="5265263" cy="779530"/>
      </dsp:txXfrm>
    </dsp:sp>
    <dsp:sp modelId="{6C40225F-C3CE-C04A-A9AD-041E35557F21}">
      <dsp:nvSpPr>
        <dsp:cNvPr id="0" name=""/>
        <dsp:cNvSpPr/>
      </dsp:nvSpPr>
      <dsp:spPr>
        <a:xfrm>
          <a:off x="596968" y="1813145"/>
          <a:ext cx="6668735" cy="18154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554279"/>
                <a:satOff val="-22994"/>
                <a:lumOff val="4314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1554279"/>
                <a:satOff val="-22994"/>
                <a:lumOff val="4314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1554279"/>
                <a:satOff val="-22994"/>
                <a:lumOff val="4314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i="1" kern="1200" dirty="0" err="1"/>
            <a:t>Behaviour</a:t>
          </a:r>
          <a:r>
            <a:rPr lang="en-US" sz="1800" i="1" kern="1200" dirty="0"/>
            <a:t> is “abusive” if it consists of any of the following— physical or sexual abuse; violent or threatening </a:t>
          </a:r>
          <a:r>
            <a:rPr lang="en-US" sz="1800" i="1" kern="1200" dirty="0" err="1"/>
            <a:t>behaviour</a:t>
          </a:r>
          <a:r>
            <a:rPr lang="en-US" sz="1800" i="1" kern="1200" dirty="0"/>
            <a:t>; controlling or coercive </a:t>
          </a:r>
          <a:r>
            <a:rPr lang="en-US" sz="1800" i="1" kern="1200" dirty="0" err="1"/>
            <a:t>behaviour</a:t>
          </a:r>
          <a:r>
            <a:rPr lang="en-US" sz="1800" i="1" kern="1200" dirty="0"/>
            <a:t>, economic abuse (see subsection); psychological, emotional or other abuse; and it does not matter whether the </a:t>
          </a:r>
          <a:r>
            <a:rPr lang="en-US" sz="1800" i="1" kern="1200" dirty="0" err="1"/>
            <a:t>behaviour</a:t>
          </a:r>
          <a:r>
            <a:rPr lang="en-US" sz="1800" i="1" kern="1200" dirty="0"/>
            <a:t> consists of a single incident or a course of conduct</a:t>
          </a:r>
          <a:r>
            <a:rPr lang="en-US" sz="1300" i="1" kern="1200" dirty="0"/>
            <a:t>. </a:t>
          </a:r>
          <a:endParaRPr lang="en-US" sz="1300" kern="1200" dirty="0"/>
        </a:p>
      </dsp:txBody>
      <dsp:txXfrm>
        <a:off x="650140" y="1866317"/>
        <a:ext cx="5303177" cy="1709087"/>
      </dsp:txXfrm>
    </dsp:sp>
    <dsp:sp modelId="{2BD062D6-351B-5540-895A-14ECD1B4237B}">
      <dsp:nvSpPr>
        <dsp:cNvPr id="0" name=""/>
        <dsp:cNvSpPr/>
      </dsp:nvSpPr>
      <dsp:spPr>
        <a:xfrm>
          <a:off x="636111" y="3741883"/>
          <a:ext cx="6550691" cy="11503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331418"/>
                <a:satOff val="-34491"/>
                <a:lumOff val="6471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2331418"/>
                <a:satOff val="-34491"/>
                <a:lumOff val="6471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2331418"/>
                <a:satOff val="-34491"/>
                <a:lumOff val="6471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i="1" kern="1200" dirty="0"/>
            <a:t>“Economic abuse” means any </a:t>
          </a:r>
          <a:r>
            <a:rPr lang="en-US" sz="1700" i="1" kern="1200" dirty="0" err="1"/>
            <a:t>behaviour</a:t>
          </a:r>
          <a:r>
            <a:rPr lang="en-US" sz="1700" i="1" kern="1200" dirty="0"/>
            <a:t> that has a substantial adverse effect on B’s ability to— acquire, use or maintain money or other property, or obtain goods or services. </a:t>
          </a:r>
          <a:endParaRPr lang="en-US" sz="1700" kern="1200" dirty="0"/>
        </a:p>
      </dsp:txBody>
      <dsp:txXfrm>
        <a:off x="669805" y="3775577"/>
        <a:ext cx="5246379" cy="1082995"/>
      </dsp:txXfrm>
    </dsp:sp>
    <dsp:sp modelId="{6F40C46A-31B6-C14B-9D98-92B20E0B62B4}">
      <dsp:nvSpPr>
        <dsp:cNvPr id="0" name=""/>
        <dsp:cNvSpPr/>
      </dsp:nvSpPr>
      <dsp:spPr>
        <a:xfrm>
          <a:off x="626189" y="4973885"/>
          <a:ext cx="6550691" cy="11503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3108557"/>
                <a:satOff val="-45988"/>
                <a:lumOff val="8628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3108557"/>
                <a:satOff val="-45988"/>
                <a:lumOff val="8628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3108557"/>
                <a:satOff val="-45988"/>
                <a:lumOff val="8628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i="1" kern="1200" dirty="0"/>
            <a:t>For the purposes of this Act A’s </a:t>
          </a:r>
          <a:r>
            <a:rPr lang="en-US" sz="1700" i="1" kern="1200" dirty="0" err="1"/>
            <a:t>behaviour</a:t>
          </a:r>
          <a:r>
            <a:rPr lang="en-US" sz="1700" i="1" kern="1200" dirty="0"/>
            <a:t> may be </a:t>
          </a:r>
          <a:r>
            <a:rPr lang="en-US" sz="1700" i="1" kern="1200" dirty="0" err="1"/>
            <a:t>behaviour</a:t>
          </a:r>
          <a:r>
            <a:rPr lang="en-US" sz="1700" i="1" kern="1200" dirty="0"/>
            <a:t> “towards” B despite the fact that it consists of conduct directed at another person </a:t>
          </a:r>
          <a:r>
            <a:rPr lang="en-US" sz="1700" i="1" kern="1200" dirty="0">
              <a:solidFill>
                <a:schemeClr val="bg1"/>
              </a:solidFill>
            </a:rPr>
            <a:t>(</a:t>
          </a:r>
          <a:r>
            <a:rPr lang="en-US" sz="1700" b="1" i="1" kern="1200" dirty="0">
              <a:solidFill>
                <a:schemeClr val="bg1"/>
              </a:solidFill>
            </a:rPr>
            <a:t>for example, B’s child</a:t>
          </a:r>
          <a:r>
            <a:rPr lang="en-US" sz="1700" i="1" kern="1200" dirty="0">
              <a:solidFill>
                <a:schemeClr val="bg1"/>
              </a:solidFill>
            </a:rPr>
            <a:t>).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659883" y="5007579"/>
        <a:ext cx="5246379" cy="1082995"/>
      </dsp:txXfrm>
    </dsp:sp>
    <dsp:sp modelId="{A5F0D935-F857-4E47-B963-03BD33883007}">
      <dsp:nvSpPr>
        <dsp:cNvPr id="0" name=""/>
        <dsp:cNvSpPr/>
      </dsp:nvSpPr>
      <dsp:spPr>
        <a:xfrm>
          <a:off x="6160748" y="671719"/>
          <a:ext cx="747749" cy="74774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6328992" y="671719"/>
        <a:ext cx="411261" cy="562681"/>
      </dsp:txXfrm>
    </dsp:sp>
    <dsp:sp modelId="{4DB60789-F265-C94B-947E-FA1764ECB6D0}">
      <dsp:nvSpPr>
        <dsp:cNvPr id="0" name=""/>
        <dsp:cNvSpPr/>
      </dsp:nvSpPr>
      <dsp:spPr>
        <a:xfrm>
          <a:off x="6156266" y="1656263"/>
          <a:ext cx="747749" cy="74774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241329"/>
            <a:satOff val="-10813"/>
            <a:lumOff val="6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1241329"/>
              <a:satOff val="-10813"/>
              <a:lumOff val="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6324510" y="1656263"/>
        <a:ext cx="411261" cy="562681"/>
      </dsp:txXfrm>
    </dsp:sp>
    <dsp:sp modelId="{7D143B26-D434-4B4C-AE7F-9C6FDBA25E4F}">
      <dsp:nvSpPr>
        <dsp:cNvPr id="0" name=""/>
        <dsp:cNvSpPr/>
      </dsp:nvSpPr>
      <dsp:spPr>
        <a:xfrm>
          <a:off x="6176139" y="3509572"/>
          <a:ext cx="747749" cy="74774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2482657"/>
            <a:satOff val="-21627"/>
            <a:lumOff val="12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2482657"/>
              <a:satOff val="-21627"/>
              <a:lumOff val="1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6344383" y="3509572"/>
        <a:ext cx="411261" cy="562681"/>
      </dsp:txXfrm>
    </dsp:sp>
    <dsp:sp modelId="{D95BCDB5-4A9C-1C4E-AE27-8010799160EB}">
      <dsp:nvSpPr>
        <dsp:cNvPr id="0" name=""/>
        <dsp:cNvSpPr/>
      </dsp:nvSpPr>
      <dsp:spPr>
        <a:xfrm>
          <a:off x="6196019" y="4684989"/>
          <a:ext cx="747749" cy="74774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3723986"/>
            <a:satOff val="-32440"/>
            <a:lumOff val="18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3723986"/>
              <a:satOff val="-32440"/>
              <a:lumOff val="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6364263" y="4684989"/>
        <a:ext cx="411261" cy="562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76D69-11DA-C047-87A2-3628F67741CE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09231-71B5-A14B-8ACE-3EE22FCC9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80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9231-71B5-A14B-8ACE-3EE22FCC996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89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DAA 2021 1</a:t>
            </a:r>
            <a:r>
              <a:rPr lang="en-US" baseline="30000" dirty="0"/>
              <a:t>st</a:t>
            </a:r>
            <a:r>
              <a:rPr lang="en-US" baseline="0" dirty="0"/>
              <a:t> legal definition of DA in E&amp;W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9231-71B5-A14B-8ACE-3EE22FCC996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74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Parallel increase in the incidence of domestic abuse (DA) ‘shadow pandemic’</a:t>
            </a:r>
          </a:p>
          <a:p>
            <a:pPr marL="0" indent="0">
              <a:buNone/>
            </a:pPr>
            <a:r>
              <a:rPr lang="en-US" dirty="0"/>
              <a:t> Lasting impact? intensification coercive control and abuse, seeking to re-exert a control as ‘normality’ returns</a:t>
            </a:r>
          </a:p>
          <a:p>
            <a:pPr marL="0" indent="0">
              <a:buNone/>
            </a:pPr>
            <a:r>
              <a:rPr lang="en-US" dirty="0"/>
              <a:t>Health and social care  - trusted professionals – disclosure more likely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/>
              <a:t>Covid</a:t>
            </a:r>
            <a:r>
              <a:rPr lang="en-US" sz="1200" dirty="0"/>
              <a:t> – gap in social/experiential development  - increased vulnerability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9231-71B5-A14B-8ACE-3EE22FCC996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07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31C7ABC-6FE3-4A4F-AA6D-675075A22D36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31C7ABC-6FE3-4A4F-AA6D-675075A22D36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0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sbekaert@brookes.ac.uk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55138" y="1042491"/>
            <a:ext cx="7460292" cy="229047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 </a:t>
            </a:r>
            <a:br>
              <a:rPr lang="en-US" dirty="0"/>
            </a:br>
            <a:r>
              <a:rPr lang="en-US" dirty="0"/>
              <a:t>Intimate partner abuse</a:t>
            </a:r>
            <a:br>
              <a:rPr lang="en-US" dirty="0"/>
            </a:br>
            <a:r>
              <a:rPr lang="en-US" dirty="0"/>
              <a:t>in Teen Relationships: contexts, challenges and considerations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2146" y="3552013"/>
            <a:ext cx="10613284" cy="1759473"/>
          </a:xfrm>
        </p:spPr>
        <p:txBody>
          <a:bodyPr>
            <a:noAutofit/>
          </a:bodyPr>
          <a:lstStyle/>
          <a:p>
            <a:r>
              <a:rPr lang="en-US" sz="3600" dirty="0"/>
              <a:t>Dr Sarah Bekaert RN</a:t>
            </a:r>
            <a:endParaRPr lang="en-US" sz="3600" b="1" dirty="0"/>
          </a:p>
          <a:p>
            <a:r>
              <a:rPr lang="en-US" sz="3600" dirty="0"/>
              <a:t>Oxford Brookes University</a:t>
            </a:r>
            <a:r>
              <a:rPr lang="en-US" sz="3600" b="1" dirty="0"/>
              <a:t> </a:t>
            </a:r>
          </a:p>
          <a:p>
            <a:r>
              <a:rPr lang="en-US" sz="2400" dirty="0"/>
              <a:t>The Centre for Criminal Justice and Security &amp; </a:t>
            </a:r>
          </a:p>
          <a:p>
            <a:r>
              <a:rPr lang="en-US" sz="2400" dirty="0"/>
              <a:t>The Sir Arthur Lewis Institute of Social and Economic Studies</a:t>
            </a:r>
          </a:p>
          <a:p>
            <a:r>
              <a:rPr lang="en-US" sz="2400" dirty="0"/>
              <a:t>The University of the West Indies, Barbados, February 2024</a:t>
            </a:r>
          </a:p>
          <a:p>
            <a:endParaRPr lang="en-US" sz="2400" dirty="0"/>
          </a:p>
        </p:txBody>
      </p:sp>
      <p:pic>
        <p:nvPicPr>
          <p:cNvPr id="1026" name="Picture 2" descr="Are we too young for this kind of relationship? - The Boston Globe">
            <a:extLst>
              <a:ext uri="{FF2B5EF4-FFF2-40B4-BE49-F238E27FC236}">
                <a16:creationId xmlns:a16="http://schemas.microsoft.com/office/drawing/2014/main" id="{430155EA-B2DB-4D21-8207-59FA0DAC9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46" y="1215058"/>
            <a:ext cx="3473813" cy="194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01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DA0A4-E47F-43A7-BA4B-C506F745A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143596"/>
            <a:ext cx="7729728" cy="1188720"/>
          </a:xfrm>
        </p:spPr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3B3B8-1B07-48FB-AC50-B382EBEDC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7" y="2638044"/>
            <a:ext cx="3503742" cy="3544095"/>
          </a:xfrm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300" dirty="0"/>
              <a:t>Why teens?</a:t>
            </a:r>
          </a:p>
          <a:p>
            <a:pPr marL="0" indent="0">
              <a:buNone/>
            </a:pPr>
            <a:r>
              <a:rPr lang="en-GB" sz="2300" dirty="0"/>
              <a:t>Impacts of IPA </a:t>
            </a:r>
          </a:p>
          <a:p>
            <a:pPr marL="0" indent="0">
              <a:buNone/>
            </a:pPr>
            <a:r>
              <a:rPr lang="en-GB" sz="2300" dirty="0"/>
              <a:t>UK law</a:t>
            </a:r>
          </a:p>
          <a:p>
            <a:pPr marL="0" indent="0">
              <a:buNone/>
            </a:pPr>
            <a:r>
              <a:rPr lang="en-GB" sz="2300" dirty="0"/>
              <a:t>Qualitative experience</a:t>
            </a:r>
          </a:p>
          <a:p>
            <a:pPr marL="0" indent="0">
              <a:buNone/>
            </a:pPr>
            <a:r>
              <a:rPr lang="en-GB" sz="2300" dirty="0"/>
              <a:t>LGBTQ focus</a:t>
            </a:r>
          </a:p>
          <a:p>
            <a:pPr marL="0" indent="0">
              <a:buNone/>
            </a:pPr>
            <a:r>
              <a:rPr lang="en-GB" sz="2300" dirty="0" err="1"/>
              <a:t>Covid</a:t>
            </a:r>
            <a:r>
              <a:rPr lang="en-GB" sz="2300" dirty="0"/>
              <a:t> ‘gaps’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6D2ADE5-0EC9-4EDE-B555-70C94CB2DA56}"/>
              </a:ext>
            </a:extLst>
          </p:cNvPr>
          <p:cNvSpPr txBox="1">
            <a:spLocks/>
          </p:cNvSpPr>
          <p:nvPr/>
        </p:nvSpPr>
        <p:spPr>
          <a:xfrm>
            <a:off x="5943600" y="2624337"/>
            <a:ext cx="4017263" cy="3537924"/>
          </a:xfrm>
          <a:prstGeom prst="rect">
            <a:avLst/>
          </a:prstGeom>
          <a:ln w="12700">
            <a:solidFill>
              <a:srgbClr val="FFCC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300" dirty="0"/>
              <a:t>Neurological and socio-cultural aspects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300" dirty="0"/>
              <a:t>Fragility and inexperience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300" dirty="0"/>
              <a:t>IPA - health risks and deleterious developmental outcomes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300" dirty="0" err="1"/>
              <a:t>underrecognised</a:t>
            </a:r>
            <a:endParaRPr lang="en-US" sz="23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300" dirty="0"/>
              <a:t>Warrants specific focus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CA7DD5-DFAE-4908-91E9-355E0D3DF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020" y="936776"/>
            <a:ext cx="2244973" cy="160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022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8093" y="539464"/>
            <a:ext cx="6830646" cy="1188720"/>
          </a:xfrm>
        </p:spPr>
        <p:txBody>
          <a:bodyPr/>
          <a:lstStyle/>
          <a:p>
            <a:r>
              <a:rPr lang="en-US" dirty="0"/>
              <a:t>Teen IPA - impacts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994" y="467519"/>
            <a:ext cx="2470889" cy="13524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7AE850-5761-4C43-BF16-375E16D35C4E}"/>
              </a:ext>
            </a:extLst>
          </p:cNvPr>
          <p:cNvSpPr txBox="1"/>
          <p:nvPr/>
        </p:nvSpPr>
        <p:spPr>
          <a:xfrm>
            <a:off x="1494933" y="1905406"/>
            <a:ext cx="4601067" cy="4278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100" dirty="0"/>
              <a:t>Anxiety, depression, aggression</a:t>
            </a:r>
          </a:p>
          <a:p>
            <a:pPr>
              <a:lnSpc>
                <a:spcPct val="150000"/>
              </a:lnSpc>
            </a:pPr>
            <a:r>
              <a:rPr lang="en-GB" sz="2100" dirty="0"/>
              <a:t>Post-traumatic stress disorder Substance use</a:t>
            </a:r>
          </a:p>
          <a:p>
            <a:pPr>
              <a:lnSpc>
                <a:spcPct val="150000"/>
              </a:lnSpc>
            </a:pPr>
            <a:r>
              <a:rPr lang="en-GB" sz="2100" dirty="0"/>
              <a:t>Poor school performance </a:t>
            </a:r>
          </a:p>
          <a:p>
            <a:pPr>
              <a:lnSpc>
                <a:spcPct val="150000"/>
              </a:lnSpc>
            </a:pPr>
            <a:r>
              <a:rPr lang="en-GB" sz="2100" dirty="0"/>
              <a:t>Suicide attempts</a:t>
            </a:r>
          </a:p>
          <a:p>
            <a:pPr>
              <a:lnSpc>
                <a:spcPct val="150000"/>
              </a:lnSpc>
            </a:pPr>
            <a:r>
              <a:rPr lang="en-GB" sz="2100" dirty="0"/>
              <a:t>Self-harm</a:t>
            </a:r>
          </a:p>
          <a:p>
            <a:pPr>
              <a:lnSpc>
                <a:spcPct val="150000"/>
              </a:lnSpc>
            </a:pPr>
            <a:r>
              <a:rPr lang="en-GB" sz="2100" dirty="0"/>
              <a:t>Foetal deaths, miscarriages,  premature births </a:t>
            </a:r>
          </a:p>
          <a:p>
            <a:endParaRPr lang="en-US" sz="2000" dirty="0">
              <a:solidFill>
                <a:srgbClr val="7030A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BE11B3-93B5-4E25-AADC-2A49A720B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532" y="1905406"/>
            <a:ext cx="3871207" cy="228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32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1332" y="585055"/>
            <a:ext cx="3149966" cy="2602791"/>
          </a:xfrm>
        </p:spPr>
        <p:txBody>
          <a:bodyPr>
            <a:normAutofit/>
          </a:bodyPr>
          <a:lstStyle/>
          <a:p>
            <a:r>
              <a:rPr lang="en-US" dirty="0"/>
              <a:t>Domestic Abuse act</a:t>
            </a:r>
            <a:br>
              <a:rPr lang="en-US" dirty="0"/>
            </a:br>
            <a:r>
              <a:rPr lang="en-US" dirty="0"/>
              <a:t>England &amp; wales 2021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6084942"/>
              </p:ext>
            </p:extLst>
          </p:nvPr>
        </p:nvGraphicFramePr>
        <p:xfrm>
          <a:off x="347242" y="486858"/>
          <a:ext cx="8507392" cy="6391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202B585-54A4-414E-BF76-743253888D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1331" y="3617128"/>
            <a:ext cx="3149967" cy="6552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1C1908-630E-42C6-8C9B-860C2276D2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5455" y="4272410"/>
            <a:ext cx="2110923" cy="2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62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5773612" cy="1188720"/>
          </a:xfrm>
        </p:spPr>
        <p:txBody>
          <a:bodyPr/>
          <a:lstStyle/>
          <a:p>
            <a:r>
              <a:rPr lang="en-US" dirty="0"/>
              <a:t>Teenage pregnancy decision-making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3056100"/>
            <a:ext cx="7200865" cy="2168301"/>
          </a:xfrm>
          <a:ln w="19050">
            <a:solidFill>
              <a:srgbClr val="00B05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Violent contexts: relational, intergenerational, gendered, gangs, drugs and alcohol</a:t>
            </a:r>
          </a:p>
          <a:p>
            <a:pPr marL="0" indent="0">
              <a:buNone/>
            </a:pPr>
            <a:r>
              <a:rPr lang="en-US" sz="2400" dirty="0"/>
              <a:t>Parenthood – permission to withdraw, fresh start</a:t>
            </a:r>
          </a:p>
          <a:p>
            <a:pPr marL="0" indent="0">
              <a:buNone/>
            </a:pPr>
            <a:r>
              <a:rPr lang="en-US" sz="2400" dirty="0"/>
              <a:t>Reciprocal violence </a:t>
            </a:r>
          </a:p>
          <a:p>
            <a:pPr marL="0" indent="0">
              <a:buNone/>
            </a:pPr>
            <a:endParaRPr lang="en-US" sz="12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304" y="607289"/>
            <a:ext cx="1575697" cy="190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32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E137481-C7E7-4BBB-8AF9-0C3357C2E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577331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 dirty="0" err="1"/>
              <a:t>Metasyntheses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672" y="1976718"/>
            <a:ext cx="4475892" cy="455954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Two </a:t>
            </a:r>
            <a:r>
              <a:rPr lang="en-US" sz="2800" dirty="0" err="1">
                <a:solidFill>
                  <a:srgbClr val="FFFFFF"/>
                </a:solidFill>
              </a:rPr>
              <a:t>metasyntheses</a:t>
            </a:r>
            <a:r>
              <a:rPr lang="en-US" sz="2800" dirty="0">
                <a:solidFill>
                  <a:srgbClr val="FFFFFF"/>
                </a:solidFill>
              </a:rPr>
              <a:t> of literature: </a:t>
            </a:r>
          </a:p>
          <a:p>
            <a:pPr>
              <a:buFont typeface="Wingdings" charset="2"/>
              <a:buChar char="§"/>
            </a:pPr>
            <a:r>
              <a:rPr lang="en-US" sz="2800" dirty="0">
                <a:solidFill>
                  <a:srgbClr val="FFFFFF"/>
                </a:solidFill>
              </a:rPr>
              <a:t> - Teen mother’s experience of IPV (Bekaert &amp; </a:t>
            </a:r>
            <a:r>
              <a:rPr lang="en-US" sz="2800" dirty="0" err="1">
                <a:solidFill>
                  <a:srgbClr val="FFFFFF"/>
                </a:solidFill>
              </a:rPr>
              <a:t>SmithBattle</a:t>
            </a:r>
            <a:r>
              <a:rPr lang="en-US" sz="2800" dirty="0">
                <a:solidFill>
                  <a:srgbClr val="FFFFFF"/>
                </a:solidFill>
              </a:rPr>
              <a:t> 2016</a:t>
            </a:r>
            <a:r>
              <a:rPr lang="en-US" sz="2800" i="1" dirty="0">
                <a:solidFill>
                  <a:srgbClr val="FFFFFF"/>
                </a:solidFill>
              </a:rPr>
              <a:t>)</a:t>
            </a:r>
            <a:endParaRPr lang="en-US" sz="2800" dirty="0">
              <a:solidFill>
                <a:srgbClr val="FFFFFF"/>
              </a:solidFill>
            </a:endParaRPr>
          </a:p>
          <a:p>
            <a:pPr>
              <a:buFont typeface="Wingdings" charset="2"/>
              <a:buChar char="§"/>
            </a:pPr>
            <a:r>
              <a:rPr lang="en-US" sz="2800" dirty="0">
                <a:solidFill>
                  <a:srgbClr val="FFFFFF"/>
                </a:solidFill>
              </a:rPr>
              <a:t> - The experience of IPV in teenage relationships (Bekaert &amp; Appleton 2021)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F3B515-F5AC-4297-8486-8FFBA4DE8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203" y="321731"/>
            <a:ext cx="3208079" cy="36748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203" y="1290026"/>
            <a:ext cx="4976030" cy="186790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258A091-499F-4524-83A8-6EF1DFDD8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7212" y="321731"/>
            <a:ext cx="2111317" cy="206586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0E6BAC-4F73-4603-946D-8EBF2F787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7212" y="2548467"/>
            <a:ext cx="2111317" cy="33527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12" y="3495521"/>
            <a:ext cx="2055320" cy="304074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3DFD3CD-1838-4759-BAF0-558A2C71E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7573" y="4157447"/>
            <a:ext cx="3206709" cy="2378820"/>
          </a:xfrm>
          <a:prstGeom prst="rect">
            <a:avLst/>
          </a:prstGeom>
          <a:solidFill>
            <a:schemeClr val="accent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2247" y="363255"/>
            <a:ext cx="8861612" cy="1223498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How teens describe the violence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2247" y="1803748"/>
            <a:ext cx="4846835" cy="4910202"/>
          </a:xfrm>
        </p:spPr>
        <p:txBody>
          <a:bodyPr>
            <a:normAutofit/>
          </a:bodyPr>
          <a:lstStyle/>
          <a:p>
            <a:r>
              <a:rPr lang="en-US" sz="2800" dirty="0"/>
              <a:t>Escalates over time </a:t>
            </a:r>
          </a:p>
          <a:p>
            <a:r>
              <a:rPr lang="en-US" sz="2800" dirty="0"/>
              <a:t>Purposeful and calculated/unreflective and spontaneous</a:t>
            </a:r>
          </a:p>
          <a:p>
            <a:r>
              <a:rPr lang="en-US" sz="2800" dirty="0"/>
              <a:t>An expression of deep feelings </a:t>
            </a:r>
          </a:p>
          <a:p>
            <a:r>
              <a:rPr lang="en-US" sz="2800" dirty="0"/>
              <a:t>Deserved </a:t>
            </a:r>
          </a:p>
          <a:p>
            <a:r>
              <a:rPr lang="en-US" sz="2800" dirty="0"/>
              <a:t>Ensuring their partner stayed with them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71447" y="1778696"/>
            <a:ext cx="3832412" cy="46782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‘</a:t>
            </a:r>
            <a:r>
              <a:rPr lang="en-US" sz="2800" i="1" dirty="0">
                <a:solidFill>
                  <a:srgbClr val="7030A0"/>
                </a:solidFill>
              </a:rPr>
              <a:t>You </a:t>
            </a:r>
            <a:r>
              <a:rPr lang="en-US" sz="2800" i="1" dirty="0" err="1">
                <a:solidFill>
                  <a:srgbClr val="7030A0"/>
                </a:solidFill>
              </a:rPr>
              <a:t>wanna</a:t>
            </a:r>
            <a:r>
              <a:rPr lang="en-US" sz="2800" i="1" dirty="0">
                <a:solidFill>
                  <a:srgbClr val="7030A0"/>
                </a:solidFill>
              </a:rPr>
              <a:t> hold them. Keep them away from people … but then you don’t want to hold them, because like it’s pretty much </a:t>
            </a:r>
            <a:r>
              <a:rPr lang="en-US" sz="2800" i="1" dirty="0" err="1">
                <a:solidFill>
                  <a:srgbClr val="7030A0"/>
                </a:solidFill>
              </a:rPr>
              <a:t>gonna</a:t>
            </a:r>
            <a:r>
              <a:rPr lang="en-US" sz="2800" i="1" dirty="0">
                <a:solidFill>
                  <a:srgbClr val="7030A0"/>
                </a:solidFill>
              </a:rPr>
              <a:t> end the relationship</a:t>
            </a:r>
            <a:r>
              <a:rPr lang="en-US" sz="2800" dirty="0">
                <a:solidFill>
                  <a:srgbClr val="7030A0"/>
                </a:solidFill>
              </a:rPr>
              <a:t>’. </a:t>
            </a:r>
          </a:p>
          <a:p>
            <a:endParaRPr lang="en-US" sz="28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(Baker &amp; </a:t>
            </a:r>
            <a:r>
              <a:rPr lang="en-US" sz="2400" dirty="0" err="1">
                <a:solidFill>
                  <a:srgbClr val="7030A0"/>
                </a:solidFill>
              </a:rPr>
              <a:t>Carreño</a:t>
            </a:r>
            <a:r>
              <a:rPr lang="en-US" sz="2400" dirty="0">
                <a:solidFill>
                  <a:srgbClr val="7030A0"/>
                </a:solidFill>
              </a:rPr>
              <a:t>, 2016, p315).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403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4671" y="313339"/>
            <a:ext cx="8538882" cy="1188720"/>
          </a:xfrm>
        </p:spPr>
        <p:txBody>
          <a:bodyPr/>
          <a:lstStyle/>
          <a:p>
            <a:r>
              <a:rPr lang="en-US" dirty="0"/>
              <a:t>Digital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4672" y="1699513"/>
            <a:ext cx="4935070" cy="4952729"/>
          </a:xfrm>
        </p:spPr>
        <p:txBody>
          <a:bodyPr>
            <a:normAutofit/>
          </a:bodyPr>
          <a:lstStyle/>
          <a:p>
            <a:r>
              <a:rPr lang="en-US" sz="2800" dirty="0"/>
              <a:t>Catalyst for violence</a:t>
            </a:r>
          </a:p>
          <a:p>
            <a:r>
              <a:rPr lang="en-US" sz="2800" dirty="0"/>
              <a:t>Making negative comments about photos or posts </a:t>
            </a:r>
          </a:p>
          <a:p>
            <a:r>
              <a:rPr lang="en-US" sz="2800" dirty="0"/>
              <a:t>Applying pressure to send intimate photos, redistributing intimate photos </a:t>
            </a:r>
          </a:p>
          <a:p>
            <a:r>
              <a:rPr lang="en-US" sz="2800" dirty="0"/>
              <a:t>Sending threatening messages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47680" y="1821366"/>
            <a:ext cx="3325873" cy="38472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‘</a:t>
            </a:r>
            <a:r>
              <a:rPr lang="en-US" sz="2800" i="1" dirty="0">
                <a:solidFill>
                  <a:srgbClr val="7030A0"/>
                </a:solidFill>
              </a:rPr>
              <a:t>If you don’t return my phone calls, I will hunt you down. I will start at your house, and I will work my way from there’.</a:t>
            </a:r>
          </a:p>
          <a:p>
            <a:endParaRPr lang="en-US" sz="2800" i="1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(</a:t>
            </a:r>
            <a:r>
              <a:rPr lang="en-US" sz="2400" dirty="0" err="1">
                <a:solidFill>
                  <a:srgbClr val="7030A0"/>
                </a:solidFill>
              </a:rPr>
              <a:t>Draucker</a:t>
            </a:r>
            <a:r>
              <a:rPr lang="en-US" sz="2400" dirty="0">
                <a:solidFill>
                  <a:srgbClr val="7030A0"/>
                </a:solidFill>
              </a:rPr>
              <a:t> &amp; </a:t>
            </a:r>
            <a:r>
              <a:rPr lang="en-US" sz="2400" dirty="0" err="1">
                <a:solidFill>
                  <a:srgbClr val="7030A0"/>
                </a:solidFill>
              </a:rPr>
              <a:t>Martsolf</a:t>
            </a:r>
            <a:r>
              <a:rPr lang="en-US" sz="2400" dirty="0">
                <a:solidFill>
                  <a:srgbClr val="7030A0"/>
                </a:solidFill>
              </a:rPr>
              <a:t> 2010, p. 139).</a:t>
            </a:r>
          </a:p>
        </p:txBody>
      </p:sp>
    </p:spTree>
    <p:extLst>
      <p:ext uri="{BB962C8B-B14F-4D97-AF65-F5344CB8AC3E}">
        <p14:creationId xmlns:p14="http://schemas.microsoft.com/office/powerpoint/2010/main" val="2014971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770947"/>
            <a:ext cx="7729728" cy="1188720"/>
          </a:xfrm>
        </p:spPr>
        <p:txBody>
          <a:bodyPr/>
          <a:lstStyle/>
          <a:p>
            <a:r>
              <a:rPr lang="en-US" dirty="0"/>
              <a:t>Gendered aspects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1405" y="2119031"/>
            <a:ext cx="4469460" cy="5096778"/>
          </a:xfrm>
        </p:spPr>
        <p:txBody>
          <a:bodyPr>
            <a:normAutofit/>
          </a:bodyPr>
          <a:lstStyle/>
          <a:p>
            <a:r>
              <a:rPr lang="en-US" sz="2800" dirty="0"/>
              <a:t>Bidirectional, yet gendered  </a:t>
            </a:r>
          </a:p>
          <a:p>
            <a:r>
              <a:rPr lang="en-US" sz="2800" dirty="0"/>
              <a:t>Young men - physical abuse,  young women - psychological abuse </a:t>
            </a:r>
          </a:p>
          <a:p>
            <a:r>
              <a:rPr lang="en-US" sz="2800" dirty="0"/>
              <a:t>Self-defense and retaliation acceptable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31136" y="2264169"/>
            <a:ext cx="2843409" cy="24929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7030A0"/>
                </a:solidFill>
              </a:rPr>
              <a:t>‘Wow, you’re so psycho bitch. But it’s like – you made me like this’ .</a:t>
            </a:r>
          </a:p>
          <a:p>
            <a:endParaRPr lang="en-US" sz="2400" i="1" dirty="0">
              <a:solidFill>
                <a:srgbClr val="7030A0"/>
              </a:solidFill>
            </a:endParaRPr>
          </a:p>
          <a:p>
            <a:r>
              <a:rPr lang="en-US" sz="2000" dirty="0">
                <a:solidFill>
                  <a:srgbClr val="7030A0"/>
                </a:solidFill>
              </a:rPr>
              <a:t>(Baker et al 2015, p. 657)</a:t>
            </a:r>
          </a:p>
        </p:txBody>
      </p:sp>
    </p:spTree>
    <p:extLst>
      <p:ext uri="{BB962C8B-B14F-4D97-AF65-F5344CB8AC3E}">
        <p14:creationId xmlns:p14="http://schemas.microsoft.com/office/powerpoint/2010/main" val="1102003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059" y="613963"/>
            <a:ext cx="8296835" cy="1188720"/>
          </a:xfrm>
        </p:spPr>
        <p:txBody>
          <a:bodyPr/>
          <a:lstStyle/>
          <a:p>
            <a:r>
              <a:rPr lang="en-US" dirty="0"/>
              <a:t>Contextual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1972" y="1961638"/>
            <a:ext cx="4551922" cy="5015359"/>
          </a:xfrm>
        </p:spPr>
        <p:txBody>
          <a:bodyPr>
            <a:normAutofit/>
          </a:bodyPr>
          <a:lstStyle/>
          <a:p>
            <a:r>
              <a:rPr lang="en-US" sz="2800" dirty="0"/>
              <a:t>Learned </a:t>
            </a:r>
            <a:r>
              <a:rPr lang="en-US" sz="2800" dirty="0" err="1"/>
              <a:t>behaviour</a:t>
            </a:r>
            <a:endParaRPr lang="en-US" sz="2800" dirty="0"/>
          </a:p>
          <a:p>
            <a:r>
              <a:rPr lang="en-US" sz="2800" dirty="0"/>
              <a:t>Part of general violence contexts </a:t>
            </a:r>
          </a:p>
          <a:p>
            <a:r>
              <a:rPr lang="en-US" sz="2800" dirty="0"/>
              <a:t>A pregnancy can compound entrapment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7059" y="1973452"/>
            <a:ext cx="3418102" cy="44012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‘</a:t>
            </a:r>
            <a:r>
              <a:rPr lang="en-US" sz="2800" i="1" dirty="0">
                <a:solidFill>
                  <a:srgbClr val="7030A0"/>
                </a:solidFill>
              </a:rPr>
              <a:t>Violence…it’s all around, you know? It’s just all around…like I’m walking down the street – this way the other day – and these guys ran up on me…and basically pulled a gun on me’ .</a:t>
            </a:r>
          </a:p>
          <a:p>
            <a:endParaRPr lang="en-US" i="1" dirty="0">
              <a:solidFill>
                <a:srgbClr val="7030A0"/>
              </a:solidFill>
            </a:endParaRPr>
          </a:p>
          <a:p>
            <a:r>
              <a:rPr lang="en-US" sz="2000" dirty="0">
                <a:solidFill>
                  <a:srgbClr val="7030A0"/>
                </a:solidFill>
              </a:rPr>
              <a:t>(Reed et al 2008, p. 266)</a:t>
            </a:r>
            <a:r>
              <a:rPr lang="en-US" sz="2000" i="1" dirty="0">
                <a:solidFill>
                  <a:srgbClr val="7030A0"/>
                </a:solidFill>
              </a:rPr>
              <a:t>.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553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5" y="426073"/>
            <a:ext cx="8365883" cy="1188720"/>
          </a:xfrm>
        </p:spPr>
        <p:txBody>
          <a:bodyPr/>
          <a:lstStyle/>
          <a:p>
            <a:r>
              <a:rPr lang="en-US" dirty="0"/>
              <a:t>Adolescent development as resource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1815189"/>
            <a:ext cx="5309532" cy="4677156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Impulse control </a:t>
            </a:r>
          </a:p>
          <a:p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Fear of social ostracism </a:t>
            </a:r>
          </a:p>
          <a:p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Less experience - limits exit strategies </a:t>
            </a:r>
          </a:p>
          <a:p>
            <a:r>
              <a:rPr lang="en-US" sz="2800" dirty="0"/>
              <a:t>Desistance occurred through development</a:t>
            </a:r>
          </a:p>
          <a:p>
            <a:r>
              <a:rPr lang="en-US" sz="2800" dirty="0"/>
              <a:t>Pivotal moments for change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15615" y="1776526"/>
            <a:ext cx="3081403" cy="240065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7030A0"/>
                </a:solidFill>
              </a:rPr>
              <a:t>‘It was just exciting to me at the time, but I grew out of it though’.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sz="2000" dirty="0">
                <a:solidFill>
                  <a:srgbClr val="7030A0"/>
                </a:solidFill>
              </a:rPr>
              <a:t>(Giordano et al 2015, p. 18).</a:t>
            </a:r>
          </a:p>
        </p:txBody>
      </p:sp>
    </p:spTree>
    <p:extLst>
      <p:ext uri="{BB962C8B-B14F-4D97-AF65-F5344CB8AC3E}">
        <p14:creationId xmlns:p14="http://schemas.microsoft.com/office/powerpoint/2010/main" val="443900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3" r="-2" b="19920"/>
          <a:stretch/>
        </p:blipFill>
        <p:spPr>
          <a:xfrm>
            <a:off x="18214" y="2285998"/>
            <a:ext cx="5315041" cy="228600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D49316-27CF-4C3D-BE8C-042F06B89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1015777"/>
            <a:ext cx="5291327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 sz="2600" dirty="0"/>
              <a:t>What can we do?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8196"/>
          <a:stretch/>
        </p:blipFill>
        <p:spPr>
          <a:xfrm>
            <a:off x="20" y="-2"/>
            <a:ext cx="5315041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8897"/>
          <a:stretch/>
        </p:blipFill>
        <p:spPr>
          <a:xfrm>
            <a:off x="18214" y="4572001"/>
            <a:ext cx="5315041" cy="2285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5268" y="2303864"/>
            <a:ext cx="5285791" cy="30425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</a:rPr>
              <a:t>Curriculum based relationship education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</a:rPr>
              <a:t>Ask specifically about partner abuse 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</a:rPr>
              <a:t>Be ready for the ‘pivotal’ moments 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</a:rPr>
              <a:t>Trauma informed approach</a:t>
            </a:r>
          </a:p>
        </p:txBody>
      </p:sp>
    </p:spTree>
    <p:extLst>
      <p:ext uri="{BB962C8B-B14F-4D97-AF65-F5344CB8AC3E}">
        <p14:creationId xmlns:p14="http://schemas.microsoft.com/office/powerpoint/2010/main" val="2341654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1871" y="906227"/>
            <a:ext cx="8478618" cy="1188720"/>
          </a:xfrm>
        </p:spPr>
        <p:txBody>
          <a:bodyPr/>
          <a:lstStyle/>
          <a:p>
            <a:r>
              <a:rPr lang="en-US" dirty="0"/>
              <a:t>LGBTQ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1511" y="2394199"/>
            <a:ext cx="3808089" cy="2568569"/>
          </a:xfrm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Absent</a:t>
            </a:r>
          </a:p>
          <a:p>
            <a:pPr marL="0" indent="0">
              <a:buNone/>
            </a:pPr>
            <a:r>
              <a:rPr lang="en-US" sz="2200" dirty="0" err="1"/>
              <a:t>Kubicek</a:t>
            </a:r>
            <a:r>
              <a:rPr lang="en-US" sz="2200" dirty="0"/>
              <a:t> et al 2016, MSM: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Not a homogenous group</a:t>
            </a:r>
          </a:p>
          <a:p>
            <a:pPr marL="0" indent="0">
              <a:buNone/>
            </a:pPr>
            <a:r>
              <a:rPr lang="en-US" sz="2200" dirty="0"/>
              <a:t>Survey data…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522" y="821988"/>
            <a:ext cx="2335553" cy="148797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0FBE7A0-CCBB-4C55-B0E3-34D1921663D6}"/>
              </a:ext>
            </a:extLst>
          </p:cNvPr>
          <p:cNvSpPr txBox="1">
            <a:spLocks/>
          </p:cNvSpPr>
          <p:nvPr/>
        </p:nvSpPr>
        <p:spPr>
          <a:xfrm>
            <a:off x="5905982" y="2394200"/>
            <a:ext cx="4822093" cy="3127758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dirty="0"/>
              <a:t>Involved both partners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200" dirty="0"/>
              <a:t>Threatening to ‘out’ the other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200" dirty="0"/>
              <a:t>Internalized homophobia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200" dirty="0"/>
              <a:t>Alcohol and drugs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200" dirty="0"/>
              <a:t>Rarely challenged: violence between two men is more acceptable in society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0B862EE-929A-4A76-8055-C3930A928104}"/>
              </a:ext>
            </a:extLst>
          </p:cNvPr>
          <p:cNvSpPr txBox="1">
            <a:spLocks/>
          </p:cNvSpPr>
          <p:nvPr/>
        </p:nvSpPr>
        <p:spPr>
          <a:xfrm>
            <a:off x="1856691" y="4188735"/>
            <a:ext cx="4214489" cy="1333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32790D-5214-470C-A072-972A9F8345B5}"/>
              </a:ext>
            </a:extLst>
          </p:cNvPr>
          <p:cNvSpPr txBox="1">
            <a:spLocks/>
          </p:cNvSpPr>
          <p:nvPr/>
        </p:nvSpPr>
        <p:spPr>
          <a:xfrm>
            <a:off x="2022188" y="4646347"/>
            <a:ext cx="4214489" cy="915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748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6A865-CF7B-4A9D-8E51-4CF8704B5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YRBSS 2021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3BB62-5D4F-4D5F-8977-1990F5B69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20960" y="6272655"/>
            <a:ext cx="7469632" cy="47386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Clayton et al 2023</a:t>
            </a:r>
          </a:p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35CB67B-6300-480B-83AF-ED5DCB3E1B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55834"/>
              </p:ext>
            </p:extLst>
          </p:nvPr>
        </p:nvGraphicFramePr>
        <p:xfrm>
          <a:off x="2231136" y="2330245"/>
          <a:ext cx="7729728" cy="39424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6576">
                  <a:extLst>
                    <a:ext uri="{9D8B030D-6E8A-4147-A177-3AD203B41FA5}">
                      <a16:colId xmlns:a16="http://schemas.microsoft.com/office/drawing/2014/main" val="595850809"/>
                    </a:ext>
                  </a:extLst>
                </a:gridCol>
                <a:gridCol w="2576576">
                  <a:extLst>
                    <a:ext uri="{9D8B030D-6E8A-4147-A177-3AD203B41FA5}">
                      <a16:colId xmlns:a16="http://schemas.microsoft.com/office/drawing/2014/main" val="3631627616"/>
                    </a:ext>
                  </a:extLst>
                </a:gridCol>
                <a:gridCol w="2576576">
                  <a:extLst>
                    <a:ext uri="{9D8B030D-6E8A-4147-A177-3AD203B41FA5}">
                      <a16:colId xmlns:a16="http://schemas.microsoft.com/office/drawing/2014/main" val="1287478090"/>
                    </a:ext>
                  </a:extLst>
                </a:gridCol>
              </a:tblGrid>
              <a:tr h="4380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Physical IPVV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Sexual IPVV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0839485"/>
                  </a:ext>
                </a:extLst>
              </a:tr>
              <a:tr h="438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Heterosexual</a:t>
                      </a:r>
                      <a:endParaRPr lang="en-GB" sz="20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7.6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4856691"/>
                  </a:ext>
                </a:extLst>
              </a:tr>
              <a:tr h="438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Lesbian or gay</a:t>
                      </a:r>
                      <a:endParaRPr lang="en-GB" sz="20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17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16.9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0681385"/>
                  </a:ext>
                </a:extLst>
              </a:tr>
              <a:tr h="438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Bisexual</a:t>
                      </a:r>
                      <a:endParaRPr lang="en-GB" sz="20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25.3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23.3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7061250"/>
                  </a:ext>
                </a:extLst>
              </a:tr>
              <a:tr h="438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Questioning</a:t>
                      </a:r>
                      <a:endParaRPr lang="en-GB" sz="20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17.5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13.6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4376296"/>
                  </a:ext>
                </a:extLst>
              </a:tr>
              <a:tr h="438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Other</a:t>
                      </a:r>
                      <a:endParaRPr lang="en-GB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20.9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19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1990570"/>
                  </a:ext>
                </a:extLst>
              </a:tr>
              <a:tr h="438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Opp sex only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16.6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12.7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0724256"/>
                  </a:ext>
                </a:extLst>
              </a:tr>
              <a:tr h="438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Same sex only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25.5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22.7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644520"/>
                  </a:ext>
                </a:extLst>
              </a:tr>
              <a:tr h="438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Both sexes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44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43.1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2045398"/>
                  </a:ext>
                </a:extLst>
              </a:tr>
            </a:tbl>
          </a:graphicData>
        </a:graphic>
      </p:graphicFrame>
      <p:sp>
        <p:nvSpPr>
          <p:cNvPr id="5" name="Star: 6 Points 4">
            <a:extLst>
              <a:ext uri="{FF2B5EF4-FFF2-40B4-BE49-F238E27FC236}">
                <a16:creationId xmlns:a16="http://schemas.microsoft.com/office/drawing/2014/main" id="{0FDD10F7-5E4F-454E-91F8-CD74B90D0EF7}"/>
              </a:ext>
            </a:extLst>
          </p:cNvPr>
          <p:cNvSpPr/>
          <p:nvPr/>
        </p:nvSpPr>
        <p:spPr>
          <a:xfrm>
            <a:off x="1534161" y="5096989"/>
            <a:ext cx="704925" cy="786054"/>
          </a:xfrm>
          <a:prstGeom prst="star6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Act</a:t>
            </a:r>
          </a:p>
        </p:txBody>
      </p:sp>
      <p:sp>
        <p:nvSpPr>
          <p:cNvPr id="6" name="Star: 6 Points 5">
            <a:extLst>
              <a:ext uri="{FF2B5EF4-FFF2-40B4-BE49-F238E27FC236}">
                <a16:creationId xmlns:a16="http://schemas.microsoft.com/office/drawing/2014/main" id="{4D4212C3-13F5-4A5F-8864-1E4AC2892C9F}"/>
              </a:ext>
            </a:extLst>
          </p:cNvPr>
          <p:cNvSpPr/>
          <p:nvPr/>
        </p:nvSpPr>
        <p:spPr>
          <a:xfrm>
            <a:off x="1542110" y="4163123"/>
            <a:ext cx="704925" cy="786054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Tr</a:t>
            </a:r>
          </a:p>
        </p:txBody>
      </p:sp>
      <p:sp>
        <p:nvSpPr>
          <p:cNvPr id="7" name="Star: 6 Points 6">
            <a:extLst>
              <a:ext uri="{FF2B5EF4-FFF2-40B4-BE49-F238E27FC236}">
                <a16:creationId xmlns:a16="http://schemas.microsoft.com/office/drawing/2014/main" id="{E066C7DF-6C1B-4C44-8137-62B4C9BFF8CF}"/>
              </a:ext>
            </a:extLst>
          </p:cNvPr>
          <p:cNvSpPr/>
          <p:nvPr/>
        </p:nvSpPr>
        <p:spPr>
          <a:xfrm>
            <a:off x="1534161" y="2853657"/>
            <a:ext cx="696976" cy="786054"/>
          </a:xfrm>
          <a:prstGeom prst="star6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ID</a:t>
            </a:r>
          </a:p>
        </p:txBody>
      </p:sp>
      <p:sp>
        <p:nvSpPr>
          <p:cNvPr id="8" name="Star: 6 Points 7">
            <a:extLst>
              <a:ext uri="{FF2B5EF4-FFF2-40B4-BE49-F238E27FC236}">
                <a16:creationId xmlns:a16="http://schemas.microsoft.com/office/drawing/2014/main" id="{83BA0FED-48A9-4AA4-81A9-C0CDFD973DF6}"/>
              </a:ext>
            </a:extLst>
          </p:cNvPr>
          <p:cNvSpPr/>
          <p:nvPr/>
        </p:nvSpPr>
        <p:spPr>
          <a:xfrm>
            <a:off x="9714108" y="1706880"/>
            <a:ext cx="842132" cy="834075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more</a:t>
            </a:r>
          </a:p>
        </p:txBody>
      </p:sp>
      <p:pic>
        <p:nvPicPr>
          <p:cNvPr id="9" name="Picture 2" descr="RI YOUTH RISK BEHAVIOR SURVEILLANCE SYSTEM (YRBSS)">
            <a:extLst>
              <a:ext uri="{FF2B5EF4-FFF2-40B4-BE49-F238E27FC236}">
                <a16:creationId xmlns:a16="http://schemas.microsoft.com/office/drawing/2014/main" id="{4D3BF84C-E7E3-4151-8AD5-A8F8B5CA7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423" y="5045086"/>
            <a:ext cx="2110154" cy="125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063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EDC1D-DC86-48B0-9732-170A2EF29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observations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5836FBC-57AD-4DD6-9AA8-8F39DAB5883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309191" y="2342673"/>
            <a:ext cx="3865563" cy="3690380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/>
              <a:t>Intersection of gender and sexual orientation plays a significant role in who is most at risk</a:t>
            </a:r>
          </a:p>
          <a:p>
            <a:pPr marL="0" indent="0">
              <a:buNone/>
            </a:pPr>
            <a:r>
              <a:rPr lang="en-GB" sz="2000" dirty="0"/>
              <a:t>Fear of ‘outing’; reprisal and rejection</a:t>
            </a:r>
          </a:p>
          <a:p>
            <a:pPr marL="0" indent="0">
              <a:buNone/>
            </a:pPr>
            <a:r>
              <a:rPr lang="en-GB" sz="2000" dirty="0"/>
              <a:t>Limited understanding of LGBTQ IPA</a:t>
            </a:r>
          </a:p>
          <a:p>
            <a:pPr marL="0" indent="0">
              <a:buNone/>
            </a:pPr>
            <a:r>
              <a:rPr lang="en-GB" sz="2000" dirty="0"/>
              <a:t>Systemic inequities – legal definitions/policies that don’t include LGBTQ people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468605-88A8-4553-ADB1-3492B2884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908" y="2342672"/>
            <a:ext cx="3606956" cy="238846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0CC861F-BAAA-4A90-91D9-A977A7775E5F}"/>
              </a:ext>
            </a:extLst>
          </p:cNvPr>
          <p:cNvSpPr txBox="1">
            <a:spLocks/>
          </p:cNvSpPr>
          <p:nvPr/>
        </p:nvSpPr>
        <p:spPr>
          <a:xfrm>
            <a:off x="6353909" y="4920396"/>
            <a:ext cx="3664734" cy="1112658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What can we do?</a:t>
            </a:r>
          </a:p>
          <a:p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7837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02C7B47-DF2D-46D9-9584-5C83FCA86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8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8541E3-A59C-41D3-85D2-70F0E0E9B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124712"/>
            <a:ext cx="6400799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96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60FDB-619B-4A9A-9DD5-B9B4F55DF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Covid</a:t>
            </a:r>
            <a:r>
              <a:rPr lang="en-GB" dirty="0"/>
              <a:t> ‘gaps’</a:t>
            </a:r>
          </a:p>
        </p:txBody>
      </p:sp>
      <p:pic>
        <p:nvPicPr>
          <p:cNvPr id="2050" name="Picture 2" descr="A new puberty guide teaches kids about changing bodies — and gender  diversity : Shots - Health News : NPR">
            <a:extLst>
              <a:ext uri="{FF2B5EF4-FFF2-40B4-BE49-F238E27FC236}">
                <a16:creationId xmlns:a16="http://schemas.microsoft.com/office/drawing/2014/main" id="{2A204BDC-38F0-4606-B5F4-D62B10BAE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136" y="2280235"/>
            <a:ext cx="2555598" cy="254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ncreasing Graph Vector Art, Icons, and Graphics for Free Download">
            <a:extLst>
              <a:ext uri="{FF2B5EF4-FFF2-40B4-BE49-F238E27FC236}">
                <a16:creationId xmlns:a16="http://schemas.microsoft.com/office/drawing/2014/main" id="{7D02B3FF-7E85-4D6C-BA79-89DF36C3D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304810"/>
            <a:ext cx="2555598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and Is Holding a Pregnancy Test with Positive, Vectors | GraphicRiver">
            <a:extLst>
              <a:ext uri="{FF2B5EF4-FFF2-40B4-BE49-F238E27FC236}">
                <a16:creationId xmlns:a16="http://schemas.microsoft.com/office/drawing/2014/main" id="{694E8438-4C81-47E4-8DA2-ABF246D37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51475"/>
            <a:ext cx="2555598" cy="190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martphone Cartoon Character Royalty Free Stock SVG Vector and Clip Art">
            <a:extLst>
              <a:ext uri="{FF2B5EF4-FFF2-40B4-BE49-F238E27FC236}">
                <a16:creationId xmlns:a16="http://schemas.microsoft.com/office/drawing/2014/main" id="{ADC5AF14-2ED1-4C6F-9892-8283D2779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264" y="3597965"/>
            <a:ext cx="2283502" cy="244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831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445" y="4005433"/>
            <a:ext cx="4863084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4381D"/>
                </a:solidFill>
                <a:hlinkClick r:id="rId2"/>
              </a:rPr>
              <a:t>sbekaert@brookes.ac.uk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@</a:t>
            </a:r>
            <a:r>
              <a:rPr lang="en-US" sz="2800" dirty="0" err="1"/>
              <a:t>sarahbekaert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r>
              <a:rPr lang="en-US" sz="2800" dirty="0"/>
              <a:t>https://</a:t>
            </a:r>
            <a:r>
              <a:rPr lang="en-US" sz="2800" dirty="0" err="1"/>
              <a:t>drsarahbekaert.net</a:t>
            </a:r>
            <a:r>
              <a:rPr lang="en-US" sz="2800" dirty="0"/>
              <a:t>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9B6765-09AF-41F2-9330-BCB091830C86}"/>
              </a:ext>
            </a:extLst>
          </p:cNvPr>
          <p:cNvSpPr txBox="1"/>
          <p:nvPr/>
        </p:nvSpPr>
        <p:spPr>
          <a:xfrm>
            <a:off x="1411122" y="1617785"/>
            <a:ext cx="54473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chemeClr val="accent1">
                    <a:lumMod val="75000"/>
                  </a:schemeClr>
                </a:solidFill>
              </a:rPr>
              <a:t>Thankyou for listening!</a:t>
            </a:r>
          </a:p>
        </p:txBody>
      </p:sp>
    </p:spTree>
    <p:extLst>
      <p:ext uri="{BB962C8B-B14F-4D97-AF65-F5344CB8AC3E}">
        <p14:creationId xmlns:p14="http://schemas.microsoft.com/office/powerpoint/2010/main" val="3774573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559650"/>
            <a:ext cx="7729728" cy="1188720"/>
          </a:xfrm>
        </p:spPr>
        <p:txBody>
          <a:bodyPr/>
          <a:lstStyle/>
          <a:p>
            <a:r>
              <a:rPr lang="en-US" dirty="0"/>
              <a:t>Current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2026" y="2417250"/>
            <a:ext cx="5744463" cy="4161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Evaluating the impact of a Navigator mentorship </a:t>
            </a:r>
            <a:r>
              <a:rPr lang="en-US" sz="2400" b="1" dirty="0" err="1"/>
              <a:t>programme</a:t>
            </a:r>
            <a:r>
              <a:rPr lang="en-US" sz="2400" b="1" dirty="0"/>
              <a:t> for young people attending the Emergency Department as a result of violence</a:t>
            </a:r>
          </a:p>
          <a:p>
            <a:pPr marL="0" indent="0">
              <a:buNone/>
            </a:pPr>
            <a:r>
              <a:rPr lang="en-US" sz="2400" dirty="0"/>
              <a:t>Thames Valley Police Violence Reduction Unit/Home Office (</a:t>
            </a:r>
            <a:r>
              <a:rPr lang="en-US" sz="2400" dirty="0" err="1"/>
              <a:t>gov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r>
              <a:rPr lang="en-US" sz="2400" dirty="0"/>
              <a:t>5 acute trusts across the Thames Valley</a:t>
            </a:r>
          </a:p>
          <a:p>
            <a:pPr marL="0" indent="0">
              <a:buNone/>
            </a:pPr>
            <a:r>
              <a:rPr lang="en-US" sz="2400" dirty="0"/>
              <a:t>Mixed methods: quantitative engagement data/experiential accounts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ttps://lh4.googleusercontent.com/IoEg6RWDDRZnkP60hXPh83HZZaeMqrujn3Wk_RWNHNfxwrwe471oZSTDz1HiJ671mQVlvH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366184"/>
            <a:ext cx="1621813" cy="148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454" y="1483668"/>
            <a:ext cx="1804035" cy="9163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548" y="329953"/>
            <a:ext cx="1447015" cy="11364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47529" y="2400003"/>
            <a:ext cx="3356484" cy="4247317"/>
          </a:xfrm>
          <a:prstGeom prst="rect">
            <a:avLst/>
          </a:prstGeom>
          <a:noFill/>
          <a:ln>
            <a:solidFill>
              <a:srgbClr val="C00000">
                <a:alpha val="56000"/>
              </a:srgb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i="1" dirty="0">
                <a:solidFill>
                  <a:srgbClr val="04381D"/>
                </a:solidFill>
              </a:rPr>
              <a:t>When it happened I didn’t want to talk about it at all, because I didn’t feel comfortable talking about it… To be honest it has helped me quite a lot as it’s shown me that there’s so much more to life.   </a:t>
            </a:r>
            <a:r>
              <a:rPr lang="en-US" sz="2100" dirty="0">
                <a:solidFill>
                  <a:srgbClr val="04381D"/>
                </a:solidFill>
              </a:rPr>
              <a:t>Casey, 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69646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25056</TotalTime>
  <Words>1021</Words>
  <Application>Microsoft Office PowerPoint</Application>
  <PresentationFormat>Widescreen</PresentationFormat>
  <Paragraphs>155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Gill Sans MT</vt:lpstr>
      <vt:lpstr>Times New Roman</vt:lpstr>
      <vt:lpstr>Wingdings</vt:lpstr>
      <vt:lpstr>Parcel</vt:lpstr>
      <vt:lpstr>  Intimate partner abuse in Teen Relationships: contexts, challenges and considerations </vt:lpstr>
      <vt:lpstr>overview</vt:lpstr>
      <vt:lpstr>Teen IPA - impacts</vt:lpstr>
      <vt:lpstr>Domestic Abuse act England &amp; wales 2021</vt:lpstr>
      <vt:lpstr>Teenage pregnancy decision-making study</vt:lpstr>
      <vt:lpstr>Metasyntheses</vt:lpstr>
      <vt:lpstr> How teens describe the violence  </vt:lpstr>
      <vt:lpstr>Digital media</vt:lpstr>
      <vt:lpstr>Gendered aspects</vt:lpstr>
      <vt:lpstr>Contextual considerations</vt:lpstr>
      <vt:lpstr>Adolescent development as resource</vt:lpstr>
      <vt:lpstr>What can we do?</vt:lpstr>
      <vt:lpstr>LGBTQ relationships</vt:lpstr>
      <vt:lpstr>YRBSS 2021 Findings</vt:lpstr>
      <vt:lpstr>observations</vt:lpstr>
      <vt:lpstr>PowerPoint Presentation</vt:lpstr>
      <vt:lpstr>Covid ‘gaps’</vt:lpstr>
      <vt:lpstr>PowerPoint Presentation</vt:lpstr>
      <vt:lpstr>Current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 Crawford</dc:creator>
  <cp:lastModifiedBy>Sarah Bekaert</cp:lastModifiedBy>
  <cp:revision>153</cp:revision>
  <dcterms:created xsi:type="dcterms:W3CDTF">2020-05-01T11:03:25Z</dcterms:created>
  <dcterms:modified xsi:type="dcterms:W3CDTF">2024-02-21T14:53:07Z</dcterms:modified>
</cp:coreProperties>
</file>